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4" r:id="rId2"/>
    <p:sldId id="330" r:id="rId3"/>
    <p:sldId id="331" r:id="rId4"/>
    <p:sldId id="332" r:id="rId5"/>
    <p:sldId id="333" r:id="rId6"/>
    <p:sldId id="334" r:id="rId7"/>
    <p:sldId id="335" r:id="rId8"/>
    <p:sldId id="296" r:id="rId9"/>
    <p:sldId id="311" r:id="rId10"/>
    <p:sldId id="313" r:id="rId11"/>
    <p:sldId id="318" r:id="rId12"/>
    <p:sldId id="319" r:id="rId13"/>
    <p:sldId id="321" r:id="rId14"/>
    <p:sldId id="323" r:id="rId15"/>
    <p:sldId id="297" r:id="rId16"/>
    <p:sldId id="298" r:id="rId17"/>
    <p:sldId id="257" r:id="rId18"/>
    <p:sldId id="299" r:id="rId19"/>
    <p:sldId id="259" r:id="rId20"/>
    <p:sldId id="265" r:id="rId21"/>
    <p:sldId id="271" r:id="rId22"/>
    <p:sldId id="275" r:id="rId23"/>
    <p:sldId id="28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C91E9-39E3-4C56-BDDB-21A50A0E752B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98101-6B0B-4677-922B-BAFC4218C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2016-5854-4FA3-AE38-1AC62E37C4FD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94194-4ACB-41EB-B564-D92474A07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92FAE-233E-45CB-A3AE-5BF670BADBE1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AD84-3A2E-48DC-BAAF-473049531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3F44-F31B-4BC6-897D-8972981FF84F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91C8-EB5B-4D81-A6AA-595B688FF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0756-64A8-4E1E-9A52-456C22724972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9F48-E29A-4874-BEB2-7B9601BE0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4E60-87AC-4BA3-90D6-A8FFE1C597DF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E78C-B7F0-48E5-A5F5-926A52FA3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E2F8-9A2E-44CC-BEF4-CE7BE9541E03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18B0-DA65-48C2-B943-7A613A92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2204-DD7B-4D57-B9A8-E49EA3F06E4D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77D6-BB4E-412D-B09A-7237B2052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B9FE-4625-4EDD-B7FF-1743D093968E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AB8A-37CA-4DA0-91F3-9673D585E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59EB5-F8FA-4626-8173-FFE8CC6D3F14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60C2-D97F-45ED-AFF3-93155ACE6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CD12-B51A-433C-9E05-662CCEDFEB55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27A1-05B8-4433-A98F-B83617080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B8DE-79FC-41E5-BC04-077906D7FD6F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BF592-5993-4383-AB93-D6CEEBD0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7244C1-3026-47C9-BEF4-26C31E3C87DC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03FC4D-D84E-472A-82E1-61D082CF4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images.yandex.ru/yandsearch?img_url=http://luchlogoped.43-ozr.edusite.ru/images/p46_mblinchik1m.jpg&amp;iorient=&amp;ih=&amp;icolor=&amp;site=&amp;text=%D0%B0%D1%80%D1%82%D0%B8%D0%BA%D1%83%D0%BB%D1%8F%D1%86%D0%B8%D0%BE%D0%BD%D0%BD%D0%B0%D1%8F%20%D0%B3%D0%B8%D0%BC%D0%BD%D0%B0%D1%81%D1%82%D0%B8%D0%BA%D0%B0%20%D0%B1%D0%BB%D0%B8%D0%BD%D1%87%D0%B8%D0%BA&amp;iw=&amp;wp=&amp;pos=24&amp;recent=&amp;type=&amp;isize=&amp;rpt=simage&amp;itype=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img_url=http://img-fotki.yandex.ru/get/5301/julia-kropacheva.3/0_597c6_9a557d52_L&amp;iorient=&amp;ih=&amp;icolor=&amp;p=1&amp;site=&amp;text=%D0%B0%D1%80%D1%82%D0%B8%D0%BA%D1%83%D0%BB%D1%8F%D1%86%D0%B8%D0%BE%D0%BD%D0%BD%D0%B0%D1%8F%20%D0%B3%D0%B8%D0%BC%D0%BD%D0%B0%D1%81%D1%82%D0%B8%D0%BA%D0%B0%20%D0%B1%D0%BB%D0%B8%D0%BD%D1%87%D0%B8%D0%BA&amp;iw=&amp;wp=&amp;pos=30&amp;recent=&amp;type=&amp;isize=&amp;rpt=simage&amp;itype=&amp;nojs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img_url=http://demosfen-plus.ucoz.ru/kartinri/k11.png&amp;iorient=&amp;ih=&amp;nojs=1&amp;icolor=&amp;site=&amp;text=%D0%B0%D1%80%D1%82%D0%B8%D0%BA%D1%83%D0%BB%D1%8F%D1%86%D0%B8%D0%BE%D0%BD%D0%BD%D0%B0%D1%8F%20%D0%B3%D0%B8%D0%BC%D0%BD%D0%B0%D1%81%D1%82%D0%B8%D0%BA%D0%B0%20%D0%A7%D0%B0%D1%88%D0%B5%D1%87%D0%BA%D0%B0&amp;iw=&amp;wp=&amp;pos=1&amp;recent=&amp;type=&amp;isize=&amp;rpt=simage&amp;itype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img_url=http://kak.znate.ru/pars_docs/refs/28/27140/27140_html_77aeb30a.jpg&amp;iorient=&amp;ih=&amp;nojs=1&amp;icolor=&amp;site=&amp;text=%D0%B0%D1%80%D1%82%D0%B8%D0%BA%D1%83%D0%BB%D1%8F%D1%86%D0%B8%D0%BE%D0%BD%D0%BD%D0%B0%D1%8F%20%D0%B3%D0%B8%D0%BC%D0%BD%D0%B0%D1%81%D1%82%D0%B8%D0%BA%D0%B0%20%D0%9A%D0%B8%D1%81%D0%BA%D0%B0%20%D1%81%D0%B5%D1%80%D0%B4%D0%B8%D1%82%D1%81%D1%8F&amp;iw=&amp;wp=&amp;pos=14&amp;recent=&amp;type=&amp;isize=&amp;rpt=simage&amp;itype=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img_url=http://900igr.net/datai/doshkolnoe-obrazovanie/Artikuljatsionnaja-gimnastika/0005-001-Artikuljatsionnoe-uprazhnenie-Rascheska.jpg&amp;iorient=&amp;ih=&amp;nojs=1&amp;icolor=&amp;site=&amp;text=%D0%B0%D1%80%D1%82%D0%B8%D0%BA%D1%83%D0%BB%D1%8F%D1%86%D0%B8%D0%BE%D0%BD%D0%BD%D0%B0%D1%8F%20%D0%B3%D0%B8%D0%BC%D0%BD%D0%B0%D1%81%D1%82%D0%B8%D0%BA%D0%B0%20%D1%80%D0%B0%D1%81%D1%87%D0%B5%D1%81%D0%BA%D0%B0&amp;iw=&amp;wp=&amp;pos=3&amp;recent=&amp;type=&amp;isize=&amp;rpt=simage&amp;itype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jpeg"/><Relationship Id="rId4" Type="http://schemas.openxmlformats.org/officeDocument/2006/relationships/hyperlink" Target="http://images.yandex.ru/yandsearch?img_url=http://flashfan.ru/d/125541/d/1054619401_5.jpg&amp;iorient=&amp;ih=&amp;icolor=&amp;site=&amp;text=%D1%80%D0%B0%D1%81%D1%87%D1%91%D1%81%D0%BA%D0%B0&amp;iw=&amp;wp=&amp;pos=11&amp;recent=&amp;type=&amp;isize=&amp;rpt=simage&amp;itype=&amp;nojs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http://www.pedlib.ru/books1/3/0298/image008.jpg&amp;iorient=&amp;ih=&amp;icolor=&amp;site=&amp;text=%D0%B0%D1%80%D1%82%D0%B8%D0%BA%D1%83%D0%BB%D1%8F%D1%86%D0%B8%D0%BE%D0%BD%D0%BD%D0%B0%D1%8F%20%D0%B3%D0%B8%D0%BC%D0%BD%D0%B0%D1%81%D1%82%D0%B8%D0%BA%D0%B0%20%D1%81%D0%BB%D0%BE%D0%BD%D0%B8%D0%BA&amp;iw=&amp;wp=&amp;pos=12&amp;recent=&amp;type=&amp;isize=&amp;rpt=simage&amp;itype=&amp;nojs=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img_url=http://kak.znate.ru/pars_docs/refs/28/27140/27140_html_m3e0fbf3e.jpg&amp;iorient=&amp;ih=&amp;icolor=&amp;site=&amp;text=%D0%B0%D1%80%D1%82%D0%B8%D0%BA%D1%83%D0%BB%D1%8F%D1%86%D0%B8%D0%BE%D0%BD%D0%BD%D0%B0%D1%8F%20%D0%B3%D0%B8%D0%BC%D0%BD%D0%B0%D1%81%D1%82%D0%B8%D0%BA%D0%B0%20%D0%B7%D0%B0%D0%B1%D0%BE%D1%80%D1%87%D0%B8%D0%BA&amp;iw=&amp;wp=&amp;pos=14&amp;recent=&amp;type=&amp;isize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yandsearch?img_url=http://logoped.sch996.edusite.ru/images/clip_image010.jpg&amp;iorient=&amp;ih=&amp;icolor=&amp;site=&amp;text=%D0%B0%D1%80%D1%82%D0%B8%D0%BA%D1%83%D0%BB%D1%8F%D1%86%D0%B8%D0%BE%D0%BD%D0%BD%D0%B0%D1%8F%20%D0%B3%D0%B8%D0%BC%D0%BD%D0%B0%D1%81%D1%82%D0%B8%D0%BA%D0%B0%20%D0%B3%D1%80%D0%B8%D0%B1%D0%BE%D0%BA&amp;iw=&amp;wp=&amp;pos=0&amp;recent=&amp;type=&amp;isize=&amp;rpt=simage&amp;itype=&amp;nojs=1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img_url=http://img0.liveinternet.ru/images/attach/c/0/43/2/43002956_1240624896_parusnik1.jpg&amp;iorient=&amp;ih=&amp;icolor=&amp;site=&amp;text=%D0%BF%D0%B0%D1%80%D1%83%D1%81&amp;iw=&amp;wp=&amp;pos=25&amp;recent=&amp;type=&amp;isize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images.yandex.ru/yandsearch?img_url=http://lib.convdocs.org/pars_docs/refs/55/54599/54599_html_m34be0ff3.jpg&amp;iorient=&amp;ih=&amp;nojs=1&amp;icolor=&amp;site=&amp;text=%D0%B0%D1%80%D1%82%D0%B8%D0%BA%D1%83%D0%BB%D1%8F%D1%86%D0%B8%D0%BE%D0%BD%D0%BD%D0%B0%D1%8F%20%D0%B3%D0%B8%D0%BC%D0%BD%D0%B0%D1%81%D1%82%D0%B8%D0%BA%D0%B0%20%D0%BF%D0%B0%D1%80%D1%83%D1%81&amp;iw=&amp;wp=&amp;pos=14&amp;recent=&amp;type=&amp;isize=&amp;rpt=simage&amp;itype=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ceolte.com/img/307.files/image531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img_url=http://do2.gendocs.ru/pars_docs/tw_refs/421/420517/420517_html_34e1b52b.jpg&amp;iorient=&amp;ih=&amp;icolor=&amp;p=14&amp;site=&amp;text=%D0%B0%D1%80%D1%82%D0%B8%D0%BA%D1%83%D0%BB%D1%8F%D1%86%D0%B8%D0%BE%D0%BD%D0%BD%D0%B0%D1%8F%20%D0%B3%D0%B8%D0%BC%D0%BD%D0%B0%D1%81%D1%82%D0%B8%D0%BA%D0%B0&amp;iw=&amp;wp=&amp;pos=438&amp;recent=&amp;type=&amp;isize=&amp;rpt=simage&amp;itype=&amp;nojs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ages.yandex.ru/yandsearch?img_url=http://logoped.sch996.edusite.ru/images/clip_image012.jpg&amp;iorient=&amp;ih=&amp;icolor=&amp;p=1&amp;site=&amp;text=%D0%BC%D0%B0%D0%BB%D1%8F%D1%80&amp;iw=&amp;wp=&amp;pos=41&amp;recent=&amp;type=&amp;isize=&amp;rpt=simage&amp;itype=&amp;nojs=1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hyperlink" Target="http://images.yandex.ru/yandsearch?img_url=http://img1.liveinternet.ru/images/attach/c/2/74/509/74509715_4246388_1296632.jpg&amp;iorient=&amp;ih=&amp;icolor=&amp;site=&amp;text=%D0%BC%D0%B0%D0%BB%D1%8F%D1%80&amp;iw=&amp;wp=&amp;pos=4&amp;recent=&amp;type=&amp;isize=&amp;rpt=simage&amp;itype=&amp;nojs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ceolte.com/img/307.files/image490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jpeg"/><Relationship Id="rId4" Type="http://schemas.openxmlformats.org/officeDocument/2006/relationships/hyperlink" Target="http://images.yandex.ru/yandsearch?img_url=http://demosfen-plus.ucoz.ru/kartinri/k3.png&amp;iorient=&amp;ih=&amp;nojs=1&amp;icolor=&amp;site=&amp;text=%D0%B0%D1%80%D1%82%D0%B8%D0%BA%D1%83%D0%BB%D1%8F%D1%86%D0%B8%D0%BE%D0%BD%D0%BD%D0%B0%D1%8F%20%D0%B3%D0%B8%D0%BC%D0%BD%D0%B0%D1%81%D1%82%D0%B8%D0%BA%D0%B0%20%D0%9F%D0%BE%D1%87%D0%B8%D1%81%D1%82%D0%B8%D0%BC%20%D0%B7%D1%83%D0%B1%D0%BA%D0%B8&amp;iw=&amp;wp=&amp;pos=1&amp;recent=&amp;type=&amp;isize=&amp;rpt=simage&amp;itype=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images.yandex.ru/yandsearch?img_url=http://lib.podelise.ru/tw_files2/urls_35/2/d-1793/1793_html_2d6907b8.jpg&amp;iorient=&amp;ih=&amp;nojs=1&amp;icolor=&amp;site=&amp;text=%D0%B0%D1%80%D1%82%D0%B8%D0%BA%D1%83%D0%BB%D1%8F%D1%86%D0%B8%D0%BE%D0%BD%D0%BD%D0%B0%D1%8F%20%D0%B3%D0%B8%D0%BC%D0%BD%D0%B0%D1%81%D1%82%D0%B8%D0%BA%D0%B0%20%D0%BA%D0%B0%D1%87%D0%B5%D0%BB%D0%B8&amp;iw=&amp;wp=&amp;pos=27&amp;recent=&amp;type=&amp;isize=&amp;rpt=simage&amp;itype=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hyperlink" Target="http://images.yandex.ru/yandsearch?img_url=http://logoped.sch996.edusite.ru/images/clip_image008.jpg&amp;iorient=&amp;ih=&amp;icolor=&amp;site=&amp;text=%D0%B0%D1%80%D1%82%D0%B8%D0%BA%D1%83%D0%BB%D1%8F%D1%86%D0%B8%D0%BE%D0%BD%D0%BD%D0%B0%D1%8F%20%D0%B3%D0%B8%D0%BC%D0%BD%D0%B0%D1%81%D1%82%D0%B8%D0%BA%D0%B0%20%D0%BA%D0%B0%D1%87%D0%B5%D0%BB%D0%B8&amp;iw=&amp;wp=&amp;pos=10&amp;recent=&amp;type=&amp;isize=&amp;rpt=simage&amp;itype=&amp;nojs=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mages.yandex.ru/yandsearch?img_url=http://i267.photobucket.com/albums/ii302/christine_derbyshire/Ooak%20Babys/swing.gif?t=1208550818&amp;iorient=&amp;ih=&amp;icolor=&amp;p=2&amp;site=&amp;text=%D0%B4%D0%B5%D1%82%D0%B8%20%D0%BA%D0%B0%D1%87%D0%B0%D1%8E%D1%82%D1%81%D1%8F%20%D0%BD%D0%B0%20%D0%BA%D0%B0%D1%87%D0%B5%D0%BB%D1%8F%D1%85&amp;iw=&amp;wp=&amp;pos=60&amp;recent=&amp;type=&amp;isize=&amp;rpt=simage&amp;itype=&amp;nojs=1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://images.yandex.ru/yandsearch?img_url=http://lib.convdocs.org/pars_docs/refs/55/54599/54599_html_m13f4958.jpg&amp;iorient=&amp;ih=&amp;icolor=&amp;p=2&amp;site=&amp;text=%D0%B0%D1%80%D1%82%D0%B8%D0%BA%D1%83%D0%BB%D1%8F%D1%86%D0%B8%D0%BE%D0%BD%D0%BD%D0%B0%D1%8F%20%D0%B3%D0%B8%D0%BC%D0%BD%D0%B0%D1%81%D1%82%D0%B8%D0%BA%D0%B0%20%D0%BA%D0%B0%D1%87%D0%B5%D0%BB%D0%B8&amp;iw=&amp;wp=&amp;pos=82&amp;recent=&amp;type=&amp;isize=&amp;rpt=simage&amp;itype=&amp;nojs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img_url=http://do2.gendocs.ru/pars_docs/tw_refs/421/420517/420517_html_24352447.jpg&amp;iorient=&amp;ih=&amp;icolor=&amp;p=14&amp;site=&amp;text=%D0%B0%D1%80%D1%82%D0%B8%D0%BA%D1%83%D0%BB%D1%8F%D1%86%D0%B8%D0%BE%D0%BD%D0%BD%D0%B0%D1%8F%20%D0%B3%D0%B8%D0%BC%D0%BD%D0%B0%D1%81%D1%82%D0%B8%D0%BA%D0%B0&amp;iw=&amp;wp=&amp;pos=437&amp;recent=&amp;type=&amp;isize=&amp;rpt=simage&amp;itype=&amp;nojs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0568" y="1299647"/>
            <a:ext cx="5688632" cy="4262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4656" y="1844824"/>
            <a:ext cx="5300297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ru-RU" sz="4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</a:t>
            </a:r>
            <a:endParaRPr lang="ru-RU" sz="4000" b="1" i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</a:p>
          <a:p>
            <a:pPr marL="0" indent="0" algn="ctr">
              <a:buNone/>
            </a:pPr>
            <a:r>
              <a:rPr lang="ru-RU" sz="4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сочетании </a:t>
            </a:r>
            <a:endParaRPr lang="ru-RU" sz="4000" b="1" i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биоэнергопластикой</a:t>
            </a:r>
            <a:endParaRPr lang="ru-RU" sz="4000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273050"/>
            <a:ext cx="2376487" cy="635000"/>
          </a:xfrm>
        </p:spPr>
        <p:txBody>
          <a:bodyPr anchor="b"/>
          <a:lstStyle/>
          <a:p>
            <a:pPr algn="l" eaLnBrk="1" hangingPunct="1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БЛИНЧИК</a:t>
            </a:r>
          </a:p>
        </p:txBody>
      </p:sp>
      <p:sp>
        <p:nvSpPr>
          <p:cNvPr id="27650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57200" y="2924174"/>
            <a:ext cx="5483225" cy="374518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 1 улыбнуться, открыть рот. Высунуть изо рта и положить на нижнюю губу широкий расслабленный язык, удерживать язык в таком положении под счет от 1-10. Кисть руки находится горизонтально, на счет 1 кисть руки с сомкнутыми пальцами опустить вниз. Повторить 4-5 раз.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немножко испекли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Блинчиков румяных.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друзей встречать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блинами угощать.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b="1" dirty="0" smtClean="0"/>
          </a:p>
        </p:txBody>
      </p:sp>
      <p:pic>
        <p:nvPicPr>
          <p:cNvPr id="27651" name="Содержимое 4" descr="http://im3-tub-ru.yandex.net/i?id=225441385-57-72&amp;n=21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3213100"/>
            <a:ext cx="3097213" cy="2806700"/>
          </a:xfrm>
        </p:spPr>
      </p:pic>
      <p:pic>
        <p:nvPicPr>
          <p:cNvPr id="27652" name="Рисунок 5" descr="http://im8-tub-ru.yandex.net/i?id=17972878-1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981075"/>
            <a:ext cx="211296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3" descr="G:\DCIM\101_PANA\P10100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981075"/>
            <a:ext cx="24669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7" descr="G:\DCIM\101_PANA\P10100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908050"/>
            <a:ext cx="25638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613" y="260350"/>
            <a:ext cx="2879725" cy="504825"/>
          </a:xfrm>
        </p:spPr>
        <p:txBody>
          <a:bodyPr anchor="b"/>
          <a:lstStyle/>
          <a:p>
            <a:pPr algn="l" eaLnBrk="1" hangingPunct="1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ЧАШЕЧКА</a:t>
            </a:r>
          </a:p>
        </p:txBody>
      </p:sp>
      <p:sp>
        <p:nvSpPr>
          <p:cNvPr id="2867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8313" y="2565400"/>
            <a:ext cx="5327650" cy="417596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рот, высунуть язык и тянуть его к носу. Стараться, чтобы бока язычка были загнуты в виде чашечки. Не удерживать язычок нижней губой. Удерживать язык под счёт до десяти.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вкусно мы поели,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Выпить чаю захотели.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чашку чая мы нальём,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Выпьем чаю мы вдвоём.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b="1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</p:txBody>
      </p:sp>
      <p:pic>
        <p:nvPicPr>
          <p:cNvPr id="28675" name="Содержимое 4" descr="http://im0-tub-ru.yandex.net/i?id=116571077-37-72&amp;n=21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652070" y="4005064"/>
            <a:ext cx="2592387" cy="2160587"/>
          </a:xfrm>
        </p:spPr>
      </p:pic>
      <p:pic>
        <p:nvPicPr>
          <p:cNvPr id="28677" name="Рисунок 8" descr="G:\DCIM\101_PANA\P1010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836613"/>
            <a:ext cx="24765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9" descr="G:\DCIM\101_PANA\P10100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836613"/>
            <a:ext cx="24574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/>
          <a:stretch/>
        </p:blipFill>
        <p:spPr>
          <a:xfrm>
            <a:off x="6372200" y="1052736"/>
            <a:ext cx="2309299" cy="2195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sz="4000" dirty="0" smtClean="0">
                <a:solidFill>
                  <a:schemeClr val="tx2"/>
                </a:solidFill>
              </a:rPr>
              <a:t/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/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/>
            </a:r>
            <a:br>
              <a:rPr lang="ru-RU" sz="4000" dirty="0" smtClean="0">
                <a:solidFill>
                  <a:schemeClr val="tx2"/>
                </a:solidFill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824679">
            <a:off x="6011863" y="3860800"/>
            <a:ext cx="2540000" cy="2286000"/>
          </a:xfrm>
        </p:spPr>
      </p:pic>
      <p:pic>
        <p:nvPicPr>
          <p:cNvPr id="29699" name="Рисунок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977" y="4496487"/>
            <a:ext cx="39592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68735" y="457123"/>
            <a:ext cx="68555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ИГОЛОЧКА</a:t>
            </a: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 1 открыть рот, вытянуть губы вперед трубочкой, просунуть между губами узкий язык и удерживать его в таком положении под счет от 1-10. Сомкнуть в кулак пальцы, оставить лишь выпрямленным указательный палец. Повторить под счет от 1-1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Язычок вперёд тяну, подойдёшь, и уколю.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опять буду считать: раз, два, три, четыре, пять...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223837"/>
            <a:ext cx="4968924" cy="504825"/>
          </a:xfrm>
        </p:spPr>
        <p:txBody>
          <a:bodyPr rtlCol="0" anchor="b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КИСКА СЕРДИТСЯ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61225" y="3100312"/>
            <a:ext cx="3384550" cy="36734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 1, открыть рот, упереть кончик языка с основания нижних зубов, и «выкатить» широкий язык изо рта, на счет 2 убрать язык вглубь рта (кончик языка постоянно находится за нижними резцами. Кисть руки находится горизонтально, 4 пальца полусогнуты в средних и нижних фалангах, ладонь направлена вниз. На счет 1 подогнуть пальцы руки, слегка наклонив кисть вниз, на счет 2 вернуть кисть в исходное положение. Повторить 4-5 раз.</a:t>
            </a:r>
          </a:p>
        </p:txBody>
      </p:sp>
      <p:pic>
        <p:nvPicPr>
          <p:cNvPr id="30723" name="Содержимое 4" descr="http://im2-tub-ru.yandex.net/i?id=81306778-12-72&amp;n=21">
            <a:hlinkClick r:id="rId2"/>
          </p:cNvPr>
          <p:cNvPicPr>
            <a:picLocks noGrp="1"/>
          </p:cNvPicPr>
          <p:nvPr>
            <p:ph idx="4294967295"/>
          </p:nvPr>
        </p:nvPicPr>
        <p:blipFill rotWithShape="1">
          <a:blip r:embed="rId3"/>
          <a:srcRect l="9292" t="5252" r="9294" b="7923"/>
          <a:stretch/>
        </p:blipFill>
        <p:spPr>
          <a:xfrm>
            <a:off x="6012160" y="332656"/>
            <a:ext cx="2520280" cy="2376264"/>
          </a:xfrm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4356100" y="3284538"/>
            <a:ext cx="4176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Рассердилась кошка наша –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даёт погладить даже.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Спинку выгнула – шипит.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тихонько, так мурчит.</a:t>
            </a:r>
          </a:p>
        </p:txBody>
      </p:sp>
      <p:pic>
        <p:nvPicPr>
          <p:cNvPr id="30726" name="Рисунок 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5084763"/>
            <a:ext cx="38163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114" descr="image09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35" y="716360"/>
            <a:ext cx="2520851" cy="23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0952" y="305833"/>
            <a:ext cx="2592387" cy="708025"/>
          </a:xfrm>
        </p:spPr>
        <p:txBody>
          <a:bodyPr anchor="b"/>
          <a:lstStyle/>
          <a:p>
            <a:pPr algn="l" eaLnBrk="1" hangingPunct="1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РАСЧЁСКА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</p:txBody>
      </p:sp>
      <p:sp>
        <p:nvSpPr>
          <p:cNvPr id="3174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57200" y="876300"/>
            <a:ext cx="3827463" cy="291274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 1 положить широкий язык на нижнюю губу. Закусить язык верхними зубами и протягивать между зубами вглубь рта под счет от 1-10. Левая рука расположена вверх ладонью, пальцы правой руки согнуты и расположены на пальцах другой руки. Кисти рук находятся горизонтально. На счет 1 провести пальцами ведущей руки по пальцам и ладони другой руки до запястья, затем вернуться в исходное положение. Повторить 4-5 раз.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400" b="1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800" b="1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 smtClean="0"/>
          </a:p>
        </p:txBody>
      </p:sp>
      <p:pic>
        <p:nvPicPr>
          <p:cNvPr id="31747" name="Содержимое 6" descr="http://im2-tub-ru.yandex.net/i?id=247387310-16-72&amp;n=21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08802" y="3947193"/>
            <a:ext cx="3240087" cy="2520950"/>
          </a:xfrm>
        </p:spPr>
      </p:pic>
      <p:pic>
        <p:nvPicPr>
          <p:cNvPr id="31748" name="Рисунок 4" descr="http://im0-tub-ru.yandex.net/i?id=123703347-5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199605"/>
            <a:ext cx="28082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2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8889" y="2412245"/>
            <a:ext cx="3799749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21260" y="849369"/>
            <a:ext cx="4622740" cy="1403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 моя расчёска!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волосами она дружит,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всегда мне служит.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СЛОНЕНОК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58924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подражать слону!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«хоботом» тяну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их отпускаю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место возвращаю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Вытянуть губы вперед  «трубочкой», 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зубы сомкнуть. Удерживать так 5-7 с. </a:t>
            </a:r>
          </a:p>
          <a:p>
            <a:pPr>
              <a:buFont typeface="Arial" charset="0"/>
              <a:buNone/>
            </a:pPr>
            <a:r>
              <a:rPr lang="ru-RU" sz="1800" b="1" dirty="0" smtClean="0"/>
              <a:t> </a:t>
            </a:r>
          </a:p>
        </p:txBody>
      </p:sp>
      <p:pic>
        <p:nvPicPr>
          <p:cNvPr id="32772" name="Рисунок 4" descr="G:\DCIM\101_PANA\P101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941888"/>
            <a:ext cx="2622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Содержимое 4" descr="http://im3-tub-ru.yandex.net/i?id=112971143-18-72&amp;n=21">
            <a:hlinkClick r:id="rId3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508500"/>
            <a:ext cx="24495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5911" y="1413802"/>
            <a:ext cx="3023304" cy="25828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-813073" y="16391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ЗАБОРЧИК</a:t>
            </a:r>
          </a:p>
        </p:txBody>
      </p:sp>
      <p:pic>
        <p:nvPicPr>
          <p:cNvPr id="33796" name="Содержимое 6" descr="http://im0-tub-ru.yandex.net/i?id=129087948-68-72&amp;n=21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658850"/>
            <a:ext cx="29527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 descr="G:\DCIM\101_PANA\P1010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5143204"/>
            <a:ext cx="26209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374297" y="2897520"/>
            <a:ext cx="43927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1000" algn="l"/>
                <a:tab pos="3476625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губки улыбнулись</a:t>
            </a:r>
          </a:p>
          <a:p>
            <a:pPr algn="ctr">
              <a:tabLst>
                <a:tab pos="381000" algn="l"/>
                <a:tab pos="3476625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Прямо к ушкам потянулись</a:t>
            </a:r>
          </a:p>
          <a:p>
            <a:pPr algn="ctr">
              <a:tabLst>
                <a:tab pos="381000" algn="l"/>
                <a:tab pos="3476625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Ты попробуй «И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скажи, Свой заборчик покажи. </a:t>
            </a:r>
          </a:p>
          <a:p>
            <a:pPr algn="ctr" eaLnBrk="0" hangingPunct="0">
              <a:tabLst>
                <a:tab pos="381000" algn="l"/>
                <a:tab pos="3476625" algn="l"/>
              </a:tabLst>
            </a:pP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8" t="21416" r="51478" b="41130"/>
          <a:stretch/>
        </p:blipFill>
        <p:spPr>
          <a:xfrm>
            <a:off x="4225241" y="3452219"/>
            <a:ext cx="4392488" cy="273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297" y="1363437"/>
            <a:ext cx="4320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показать сомкнутые зубки. Удерживать губы в таком положении до счёта десять, затем вернуть губы в исходное положение.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2095379" y="1084312"/>
            <a:ext cx="3671887" cy="6477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            </a:t>
            </a:r>
            <a:r>
              <a:rPr lang="ru-RU" sz="3600" dirty="0" smtClean="0"/>
              <a:t>ГРИБОК</a:t>
            </a:r>
            <a:endParaRPr lang="ru-RU" sz="3600" dirty="0" smtClean="0"/>
          </a:p>
        </p:txBody>
      </p:sp>
      <p:sp>
        <p:nvSpPr>
          <p:cNvPr id="34819" name="Текст 3"/>
          <p:cNvSpPr>
            <a:spLocks noGrp="1"/>
          </p:cNvSpPr>
          <p:nvPr>
            <p:ph type="body" sz="half" idx="2"/>
          </p:nvPr>
        </p:nvSpPr>
        <p:spPr>
          <a:xfrm>
            <a:off x="1219857" y="3200885"/>
            <a:ext cx="4608512" cy="4210050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Улыбнуться. Открыть рот, «приклеить»(присосать) язык к нёбу. Ротик широко открыт.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 лесу по зелёному бреду,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грибы в свою корзину  соберу.</a:t>
            </a:r>
          </a:p>
        </p:txBody>
      </p:sp>
      <p:pic>
        <p:nvPicPr>
          <p:cNvPr id="34820" name="Рисунок 5" descr="http://im0-tub-ru.yandex.net/i?id=172017629-1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3552" y="273050"/>
            <a:ext cx="2879725" cy="26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Рисунок 6" descr="P10100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1782" y="4437112"/>
            <a:ext cx="25527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Артикуляционное упражнение Грибок — ИгроМам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4" y="163968"/>
            <a:ext cx="22574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ПАРУС</a:t>
            </a:r>
            <a:r>
              <a:rPr lang="ru-RU" sz="2400" b="1" dirty="0" smtClean="0">
                <a:solidFill>
                  <a:schemeClr val="hlink"/>
                </a:solidFill>
              </a:rPr>
              <a:t/>
            </a:r>
            <a:br>
              <a:rPr lang="ru-RU" sz="2400" b="1" dirty="0" smtClean="0">
                <a:solidFill>
                  <a:schemeClr val="hlink"/>
                </a:solidFill>
              </a:rPr>
            </a:br>
            <a:endParaRPr lang="ru-RU" sz="2400" b="1" dirty="0" smtClean="0">
              <a:solidFill>
                <a:schemeClr val="hlink"/>
              </a:solidFill>
            </a:endParaRP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2397125" cy="3529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широко открыть рот, кончик языка поднять и поставить на бугорки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(альвеолы) за верхними зубами.  Удерживать в таком положении под счёт до десяти.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35843" name="Рисунок 5" descr="http://im2-tub-ru.yandex.net/i?id=65708-4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76250"/>
            <a:ext cx="25923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Содержимое 4" descr="http://im7-tub-ru.yandex.net/i?id=213040191-17-72&amp;n=21">
            <a:hlinkClick r:id="rId4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2924175"/>
            <a:ext cx="30241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12" descr="G:\DCIM\101_PANA\P10100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1484313"/>
            <a:ext cx="26003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395288" y="4076700"/>
            <a:ext cx="4968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 наш под парусом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Плыл по волнам в морях.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Детишек очень маленьких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морю он катал.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2663825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ДЯТЕЛ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3686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050"/>
            <a:ext cx="4043363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рот, поднять язык вверх. Кончиком языка с силой «ударять» по бугоркам (альвеолам) за верхними губами и произносить звуки: «д-д-д…»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всё тук, да тук-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Дятел на стволе сидит,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Клювом дерево долбит.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Тук да тук, тук да тук -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слышен громкий звук.</a:t>
            </a:r>
          </a:p>
          <a:p>
            <a:pPr eaLnBrk="1" hangingPunct="1">
              <a:lnSpc>
                <a:spcPct val="90000"/>
              </a:lnSpc>
            </a:pPr>
            <a:endParaRPr lang="ru-RU" sz="2400" b="1" dirty="0" smtClean="0"/>
          </a:p>
        </p:txBody>
      </p:sp>
      <p:pic>
        <p:nvPicPr>
          <p:cNvPr id="36868" name="Рисунок 4" descr="http://ceolte.com/img/307.files/image53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3582843"/>
            <a:ext cx="338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0203" y="330673"/>
            <a:ext cx="2283474" cy="3277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8229600" cy="47847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Логопедическое воздействие на детей с речевой патологией осуществляется в несколько этапов. Одним из первых этапов, способствующим формированию правильного звукопроизношения, является артикуляционная гимнастика.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-это совокупность 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движений органов, участвующих в речевом процессе.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артикуляционной гимнастики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-выработка полноценных движений и определенных положений органов артикуляционного аппарата, умение объединять простые движения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сложные, необходимые для правильного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произнесения звуков.</a:t>
            </a:r>
          </a:p>
        </p:txBody>
      </p:sp>
      <p:pic>
        <p:nvPicPr>
          <p:cNvPr id="19459" name="Рисунок 4" descr="http://im7-tub-ru.yandex.net/i?id=304155716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941888"/>
            <a:ext cx="1724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2555875" y="188913"/>
            <a:ext cx="1800225" cy="719137"/>
          </a:xfrm>
        </p:spPr>
        <p:txBody>
          <a:bodyPr/>
          <a:lstStyle/>
          <a:p>
            <a:pPr eaLnBrk="1" hangingPunct="1"/>
            <a:r>
              <a:rPr lang="ru-RU" sz="2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МАЛЯР</a:t>
            </a:r>
            <a:r>
              <a:rPr lang="ru-RU" sz="1800" dirty="0" smtClean="0">
                <a:solidFill>
                  <a:srgbClr val="003300"/>
                </a:solidFill>
              </a:rPr>
              <a:t/>
            </a:r>
            <a:br>
              <a:rPr lang="ru-RU" sz="1800" dirty="0" smtClean="0">
                <a:solidFill>
                  <a:srgbClr val="003300"/>
                </a:solidFill>
              </a:rPr>
            </a:br>
            <a:endParaRPr lang="ru-RU" sz="1800" dirty="0" smtClean="0">
              <a:solidFill>
                <a:srgbClr val="003300"/>
              </a:solidFill>
            </a:endParaRPr>
          </a:p>
        </p:txBody>
      </p:sp>
      <p:sp>
        <p:nvSpPr>
          <p:cNvPr id="38914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765175"/>
            <a:ext cx="3960812" cy="5360988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рот, язык поднять вверх и кончиком языка проводить по нёбу от верхних зубов до горла и обратно. </a:t>
            </a: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медленно. Под счёт до восьми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сегодня утром встал</a:t>
            </a:r>
          </a:p>
          <a:p>
            <a:pPr eaLnBrk="1" hangingPunct="1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посёлок не узнал. </a:t>
            </a:r>
          </a:p>
          <a:p>
            <a:pPr eaLnBrk="1" hangingPunct="1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дом, и каждый столб, </a:t>
            </a:r>
          </a:p>
          <a:p>
            <a:pPr eaLnBrk="1" hangingPunct="1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покрашен маляром.</a:t>
            </a:r>
          </a:p>
          <a:p>
            <a:pPr eaLnBrk="1" hangingPunct="1"/>
            <a:endParaRPr lang="ru-RU" sz="2400" b="1" dirty="0" smtClean="0"/>
          </a:p>
        </p:txBody>
      </p:sp>
      <p:pic>
        <p:nvPicPr>
          <p:cNvPr id="38915" name="Содержимое 6" descr="http://im6-tub-ru.yandex.net/i?id=172017640-24-72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3141663"/>
            <a:ext cx="3167063" cy="2808287"/>
          </a:xfrm>
        </p:spPr>
      </p:pic>
      <p:pic>
        <p:nvPicPr>
          <p:cNvPr id="38916" name="Рисунок 7" descr="http://im2-tub-ru.yandex.net/i?id=150445796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5613" y="221527"/>
            <a:ext cx="2962147" cy="256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68314" y="273050"/>
            <a:ext cx="4032250" cy="563563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ЧИСТИМ ЗУБКИ</a:t>
            </a:r>
          </a:p>
        </p:txBody>
      </p:sp>
      <p:sp>
        <p:nvSpPr>
          <p:cNvPr id="40962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908050"/>
            <a:ext cx="3538537" cy="5195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Кончиком языка сильно «почистить» за нижними зубами (влево - вправо) под счёт до десяти.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Затем поднять язычок вверх и почистить за верхними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зубками (ротик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открыть). Нижняя челюсть при это не двигается. 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зубки не болели,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чистить дважды в день.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40963" name="Содержимое 4" descr="http://ceolte.com/img/307.files/image49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06975" y="908050"/>
            <a:ext cx="3525838" cy="2449513"/>
          </a:xfrm>
        </p:spPr>
      </p:pic>
      <p:pic>
        <p:nvPicPr>
          <p:cNvPr id="40964" name="Рисунок 5" descr="http://im8-tub-ru.yandex.net/i?id=88526853-2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3860800"/>
            <a:ext cx="3168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2627313" y="549275"/>
            <a:ext cx="2305050" cy="935038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ЧАСИКИ</a:t>
            </a:r>
          </a:p>
        </p:txBody>
      </p:sp>
      <p:sp>
        <p:nvSpPr>
          <p:cNvPr id="41986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1700213"/>
            <a:ext cx="4392612" cy="4425950"/>
          </a:xfrm>
        </p:spPr>
        <p:txBody>
          <a:bodyPr/>
          <a:lstStyle/>
          <a:p>
            <a:pPr lvl="1"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ротик. Тянуться язычком попеременно то к левому уголку ротика, то к правому.</a:t>
            </a:r>
          </a:p>
          <a:p>
            <a:pPr lvl="1" eaLnBrk="1" hangingPunct="1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стене висят часы,</a:t>
            </a:r>
          </a:p>
          <a:p>
            <a:pPr marL="342900" indent="-342900"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Громко тикают они.</a:t>
            </a:r>
          </a:p>
          <a:p>
            <a:pPr marL="342900" indent="-342900"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Тик-так, тик-так - </a:t>
            </a:r>
          </a:p>
          <a:p>
            <a:pPr marL="342900" indent="-342900"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Язычок качался так.</a:t>
            </a:r>
          </a:p>
          <a:p>
            <a:pPr lvl="1" eaLnBrk="1" hangingPunct="1"/>
            <a:endParaRPr lang="ru-RU" sz="2400" b="1" dirty="0" smtClean="0"/>
          </a:p>
        </p:txBody>
      </p:sp>
      <p:pic>
        <p:nvPicPr>
          <p:cNvPr id="41987" name="Содержимое 4" descr="http://im0-tub-ru.yandex.net/i?id=222560130-26-72&amp;n=21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2838" t="15861" r="49991" b="16863"/>
          <a:stretch/>
        </p:blipFill>
        <p:spPr>
          <a:xfrm>
            <a:off x="5220072" y="4149080"/>
            <a:ext cx="2592288" cy="2304256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75"/>
          <a:stretch/>
        </p:blipFill>
        <p:spPr>
          <a:xfrm>
            <a:off x="6012160" y="559472"/>
            <a:ext cx="2376264" cy="3147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2987675" y="260350"/>
            <a:ext cx="2016125" cy="1162050"/>
          </a:xfrm>
        </p:spPr>
        <p:txBody>
          <a:bodyPr/>
          <a:lstStyle/>
          <a:p>
            <a:pPr eaLnBrk="1" hangingPunct="1"/>
            <a:r>
              <a:rPr lang="ru-RU" sz="3200" smtClean="0"/>
              <a:t>КАЧЕЛИ</a:t>
            </a:r>
          </a:p>
        </p:txBody>
      </p:sp>
      <p:sp>
        <p:nvSpPr>
          <p:cNvPr id="44034" name="Текст 3"/>
          <p:cNvSpPr>
            <a:spLocks noGrp="1"/>
          </p:cNvSpPr>
          <p:nvPr>
            <p:ph type="body" sz="half" idx="2"/>
          </p:nvPr>
        </p:nvSpPr>
        <p:spPr>
          <a:xfrm>
            <a:off x="457199" y="2060574"/>
            <a:ext cx="3827463" cy="4680793"/>
          </a:xfrm>
        </p:spPr>
        <p:txBody>
          <a:bodyPr/>
          <a:lstStyle/>
          <a:p>
            <a:pPr eaLnBrk="1" hangingPunct="1"/>
            <a:endParaRPr lang="ru-RU" sz="2400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 широко открыт, губы в улыбке. Ритмично меняем положение языка: 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кончик языка за верхними резцами; 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кончик языка за нижними резцами. Двигается только язык, а не подбородок!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качелях я качаюсь вверх, вниз, вверх, вниз.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всё выше поднимаюсь вверх, вниз, вверх, вниз.</a:t>
            </a:r>
          </a:p>
        </p:txBody>
      </p:sp>
      <p:pic>
        <p:nvPicPr>
          <p:cNvPr id="44035" name="Содержимое 4" descr="http://im5-tub-ru.yandex.net/i?id=112971489-04-72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44119" y="1758354"/>
            <a:ext cx="2519362" cy="1655762"/>
          </a:xfrm>
        </p:spPr>
      </p:pic>
      <p:pic>
        <p:nvPicPr>
          <p:cNvPr id="44036" name="Рисунок 5" descr="http://im4-tub-ru.yandex.net/i?id=226103551-5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080" y="3750069"/>
            <a:ext cx="3169022" cy="244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7" descr="http://im3-tub-ru.yandex.net/i?id=208867577-1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8006"/>
            <a:ext cx="20875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8" descr="http://im4-tub-ru.yandex.net/i?id=367202065-03-72&amp;n=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1673"/>
            <a:ext cx="2339976" cy="244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к проведению артикуляционной гимнастики.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артикуляционную гимнастику нужно ежедневно, чтобы вырабатываемые у детей навыки закреплялись. Лучше ее делать 3-4 раза в день по 3-5 минут. Не следует предлагать детям больше 2-3 упражнений за раз. 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выполняемых двух-трех упражнений новым может быть только одно, второе и третье даются для повторения и закрепления. 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Артикуляционную гимнастку выполняют сидя, так как в таком положении у ребенка прямая спина, тело не напряжено, руки и ноги находятся в спокойном положении. 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      Работа организуется следующим образом:</a:t>
            </a:r>
          </a:p>
          <a:p>
            <a:pPr marL="609600" indent="-609600">
              <a:lnSpc>
                <a:spcPct val="9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рассказывает о предстоящем упражнении, используя игровые приемы. </a:t>
            </a:r>
          </a:p>
          <a:p>
            <a:pPr marL="609600" indent="-609600">
              <a:lnSpc>
                <a:spcPct val="9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его выполнение. </a:t>
            </a:r>
          </a:p>
          <a:p>
            <a:pPr marL="609600" indent="-609600">
              <a:lnSpc>
                <a:spcPct val="9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делает ребенок, а взрослый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выполнение</a:t>
            </a:r>
            <a:r>
              <a:rPr lang="ru-RU" sz="1800" dirty="0" smtClean="0"/>
              <a:t>.</a:t>
            </a:r>
          </a:p>
        </p:txBody>
      </p:sp>
      <p:pic>
        <p:nvPicPr>
          <p:cNvPr id="20483" name="Рисунок 5" descr="http://im4-tub-ru.yandex.net/i?id=304159491-1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868863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выполнения гимнастики важно помнить о создании </a:t>
            </a:r>
            <a:r>
              <a:rPr lang="ru-RU" sz="24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эмоционального настроя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ребенка. Нельзя говорить ему, что он делает упражнение неверно, - это может привести к отказу выполнять движение. Лучше покажите ребенку его достижения («Видишь, язык уже научился быть широким»), подбодрить («Ничего, твой язычок обязательно научится»).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ежедневные занятия гимнастикой снижают интерес детей к этому процессу. Поэтому мы обратились к необычному методу и к нестандартному выполнению артикуляционной гимнастики с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</a:t>
            </a:r>
            <a:r>
              <a:rPr lang="ru-RU" sz="24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368152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Биоэнергопластика</a:t>
            </a:r>
            <a:r>
              <a:rPr lang="ru-RU" sz="1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в себя три базовых понятия: </a:t>
            </a:r>
            <a:r>
              <a:rPr lang="ru-RU" sz="1800" i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sz="18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человек как биологический объект; </a:t>
            </a:r>
            <a:r>
              <a:rPr lang="ru-RU" sz="18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сила, необходимая для выполнения определенных действий; </a:t>
            </a:r>
            <a:r>
              <a:rPr lang="ru-RU" sz="18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</a:t>
            </a:r>
            <a:r>
              <a:rPr lang="ru-RU" sz="18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связанное пластичностью движение, которое характеризуется непрерывностью, энергетической наполненностью, эмоциональной выразительностью.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229600" cy="478112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коррекционной работы наиболее значимым является соединение биоэнергопластики (плавных движений кистей рук) с движениями органов артикуляционного аппарата. В момент выполнения артикуляционного упражнения рука показывает, где и в каком положении находятся язык, нижняя челюсть и губы.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Бионергопластика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звукопроизношения.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артикуляционной моторики;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координации движений и мелкой моторики, внимания, памяти, мышления, речи.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Данная технология проводится с детьми всех возрастных групп. Ко всем классическим артикуляционным упражнениям добавляется движение кисти.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ежедневно включать ее в индивидуальные занятия по коррекции звукопроизношения.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Закрепляется правильное звукопроизношение. Развивается координация мелкой и артикуляционной моторики.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выполнения артикуляционного комплекса: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индивидуальные особенности детей;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Подключать руки ребёнка только при полном освоении артикуляционного упражнения и выполнении его без ошибок;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тем, чтобы кисти ребенка не напрягались, движения были плавными и раскрепощенными;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синхронность и точность действий речевых органов и кистей рук;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последовательность выполнения упражнений с усложнением и ускорением темпа.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hlink"/>
                </a:solidFill>
              </a:rPr>
              <a:t>                             </a:t>
            </a:r>
            <a:r>
              <a:rPr lang="ru-RU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49172" y="1988840"/>
            <a:ext cx="8229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строения и подвижности органов артикуляции детей.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Знакомство детей с органами артикуляции, выполнение упражнений для губ, языка и челюсти по традиционным методикам.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Выполнение артикуляционной гимнастики по традиционной методике, педагог сопровождает артикуляционную гимнастику движениями ведущей руки в перчатке, рука ребенка в упражнения не вовлекается.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Одновременное выполнение артикуляционной гимнастики педагогом и ребенком с подключением ведущей руки ребенка.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Подключение к выполнению артикуляционной гимнастики другой руки ребенка в перчатке.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Одновременное выполнение артикуляционной гимнастики педагогом и ребенком в сопровождении обеих рук в перчатках.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Самостоятельное выполнение ребенком артикуляционной гимнастики в сопровождении обеих рук в перчатках.</a:t>
            </a:r>
          </a:p>
        </p:txBody>
      </p:sp>
      <p:pic>
        <p:nvPicPr>
          <p:cNvPr id="24579" name="Picture 2" descr="G:\DCIM\101_PANA\P1010218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 l="14063" t="1389" r="8594" b="1389"/>
          <a:stretch>
            <a:fillRect/>
          </a:stretch>
        </p:blipFill>
        <p:spPr bwMode="auto">
          <a:xfrm>
            <a:off x="1043608" y="274638"/>
            <a:ext cx="30956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                          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241835" y="274638"/>
            <a:ext cx="3754438" cy="5792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откроем ротик,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голодный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Закрывать его нельзя,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пяти считаю я: 1, 2, 3, 4, 5.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закроем ротик,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Отдыхает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счет 1 открыть рот, при этом язык спокойно лежит, кончик за нижними резцами. Удерживать рот в таком положении под счет до 5, затем закрыть. Кисть руки находится горизонтально, 4 пальца сомкнуты с большим пальцем. На счет 1 большой палец опускается вниз, 4 пальца поднимаются вверх. Повторить 4-5 раз. </a:t>
            </a:r>
          </a:p>
        </p:txBody>
      </p:sp>
      <p:pic>
        <p:nvPicPr>
          <p:cNvPr id="25604" name="Рисунок 1" descr="G:\DCIM\101_PANA\P101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4437063"/>
            <a:ext cx="2470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2" descr="G:\DCIM\101_PANA\P101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437063"/>
            <a:ext cx="24161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13381" t="17955" r="13026" b="23455"/>
          <a:stretch/>
        </p:blipFill>
        <p:spPr>
          <a:xfrm>
            <a:off x="4992739" y="1020707"/>
            <a:ext cx="2946297" cy="3321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14513" y="285750"/>
            <a:ext cx="7329487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ЛЯГУШКА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179512" y="4486008"/>
            <a:ext cx="7464927" cy="338380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1 улыбнуться, зубы не обнажать, удерживать губы в таком положении под счет от 1-10. Затем вернуть губы в исходное положение. Кисть руки находится горизонтально, пальцы сомкнуты. На счет 1 немного прогнуть ладонь в нижних фалангах, пальцы слегка направить вверх. Повторить 4-5 раз.</a:t>
            </a:r>
          </a:p>
        </p:txBody>
      </p:sp>
      <p:pic>
        <p:nvPicPr>
          <p:cNvPr id="5" name="Рисунок 4" descr="http://fs.servers.soneta.ru/medium/001/deeb421c-69f5-494b-822c-16eaa3c3bffb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447489"/>
            <a:ext cx="2286016" cy="2737830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629" name="Рисунок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957379"/>
            <a:ext cx="3957386" cy="15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686931" y="1603162"/>
            <a:ext cx="51717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Тянем губки прямо к ушкам,</a:t>
            </a:r>
          </a:p>
          <a:p>
            <a:pPr eaLnBrk="1" hangingPunct="1">
              <a:buFont typeface="Arial" charset="0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весёлая лягушка!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1509</Words>
  <Application>Microsoft Office PowerPoint</Application>
  <PresentationFormat>Экран (4:3)</PresentationFormat>
  <Paragraphs>148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Рекомендации к проведению артикуляционной гимнастики. </vt:lpstr>
      <vt:lpstr>Презентация PowerPoint</vt:lpstr>
      <vt:lpstr>«Биоэнергопластика» включает в себя три базовых понятия: био – человек как биологический объект; энергия – сила, необходимая для выполнения определенных действий; пластика – связанное пластичностью движение, которое характеризуется непрерывностью, энергетической наполненностью, эмоциональной выразительностью.</vt:lpstr>
      <vt:lpstr>Общие рекомендации выполнения артикуляционного комплекса:</vt:lpstr>
      <vt:lpstr>                             Этапы работы:</vt:lpstr>
      <vt:lpstr>                                   БЕГЕМОТИК</vt:lpstr>
      <vt:lpstr>ЛЯГУШКА</vt:lpstr>
      <vt:lpstr>БЛИНЧИК</vt:lpstr>
      <vt:lpstr>ЧАШЕЧКА</vt:lpstr>
      <vt:lpstr>   </vt:lpstr>
      <vt:lpstr> КИСКА СЕРДИТСЯ</vt:lpstr>
      <vt:lpstr>РАСЧЁСКА </vt:lpstr>
      <vt:lpstr>СЛОНЕНОК</vt:lpstr>
      <vt:lpstr>ЗАБОРЧИК</vt:lpstr>
      <vt:lpstr>            ГРИБОК</vt:lpstr>
      <vt:lpstr>ПАРУС </vt:lpstr>
      <vt:lpstr>  ДЯТЕЛ</vt:lpstr>
      <vt:lpstr>МАЛЯР </vt:lpstr>
      <vt:lpstr>ЧИСТИМ ЗУБКИ</vt:lpstr>
      <vt:lpstr>ЧАСИКИ</vt:lpstr>
      <vt:lpstr>КАЧЕЛИ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ДЛЯ ДЕТЕЙ</dc:title>
  <dc:creator>петровские</dc:creator>
  <cp:lastModifiedBy>BLACK</cp:lastModifiedBy>
  <cp:revision>70</cp:revision>
  <dcterms:created xsi:type="dcterms:W3CDTF">2013-08-05T13:05:31Z</dcterms:created>
  <dcterms:modified xsi:type="dcterms:W3CDTF">2020-12-22T18:06:32Z</dcterms:modified>
</cp:coreProperties>
</file>