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0" r:id="rId6"/>
    <p:sldId id="269" r:id="rId7"/>
    <p:sldId id="268" r:id="rId8"/>
    <p:sldId id="267" r:id="rId9"/>
    <p:sldId id="266" r:id="rId10"/>
    <p:sldId id="265" r:id="rId11"/>
    <p:sldId id="264" r:id="rId12"/>
    <p:sldId id="263" r:id="rId13"/>
    <p:sldId id="261" r:id="rId14"/>
    <p:sldId id="260" r:id="rId15"/>
    <p:sldId id="25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C215E-9775-492D-A6BC-7696C7F07DAF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0D49D-C0DA-4540-A84A-49F1108F9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BD279-1261-4F8D-BC3D-0706BB892D1A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929BF-BC10-4ADB-A863-E947BE5F5B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F78D2-0853-403B-8BD1-6558811CF2AE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689AF-A858-49E6-B7AB-C75E1CF56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67633-DE17-4E97-B540-2E30AAE9F9ED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F6646-ABAB-401E-BB64-CC973D1E1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D1E89-A46E-4874-AD10-EC8DD3D5D27F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0DB5B-9F32-49F4-8959-ECF5EDD68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EAF0B-A8C9-4580-974D-3BE56A3EC3DA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1DA8F-6DB2-4413-B806-822366BC4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435A1-61B1-4736-8E46-B7EEB8752B5B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77737-F0AE-40B2-A2C0-D3855680B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6D7B-0199-477D-B066-9D882732CBAC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CD006-3D8B-41DF-9C62-B266E6DA6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EB3AA-9DDF-472C-8696-C7CD2A8FFAD7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ADC76-D538-4291-8954-3B955CD29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E7C56-84EE-4151-AA07-F9BC740FAD10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C4E6B-16F7-479C-BC93-BD5646744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6063A-6619-431C-BD7A-DE95F5AD697C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FECEC-F051-4050-B772-29EB7393B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0F7A26-8439-4878-8E64-990D5814FA92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1834CC-B973-4375-8C2C-7E8D8C778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792088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24500" cmpd="dbl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+mn-cs"/>
              </a:rPr>
              <a:t>«Грипп: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24500" cmpd="dbl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+mn-cs"/>
              </a:rPr>
              <a:t>болеть или не болеть?»</a:t>
            </a:r>
            <a:endParaRPr lang="ru-RU" sz="7200" b="1" dirty="0">
              <a:ln w="24500" cmpd="dbl">
                <a:solidFill>
                  <a:srgbClr val="C00000"/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ok Antiqu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95536" y="0"/>
            <a:ext cx="8424936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ru-RU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РАСПРОСТРАНЕНИЕ</a:t>
            </a:r>
            <a:r>
              <a:rPr lang="ru-RU" sz="4800" i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Book Antiqua" pitchFamily="18" charset="0"/>
                <a:cs typeface="Arial" pitchFamily="34" charset="0"/>
              </a:rPr>
              <a:t> </a:t>
            </a:r>
            <a:endParaRPr lang="ru-RU" sz="4800" dirty="0">
              <a:solidFill>
                <a:schemeClr val="accent2">
                  <a:lumMod val="60000"/>
                  <a:lumOff val="40000"/>
                </a:schemeClr>
              </a:solidFill>
              <a:latin typeface="Book Antiqua" pitchFamily="18" charset="0"/>
              <a:cs typeface="Arial" pitchFamily="34" charset="0"/>
            </a:endParaRPr>
          </a:p>
          <a:p>
            <a:pPr algn="ctr" eaLnBrk="0" hangingPunct="0">
              <a:tabLst>
                <a:tab pos="457200" algn="l"/>
              </a:tabLst>
              <a:defRPr/>
            </a:pPr>
            <a:endParaRPr lang="ru-RU" sz="2000" b="1" dirty="0">
              <a:solidFill>
                <a:schemeClr val="tx2">
                  <a:lumMod val="50000"/>
                </a:schemeClr>
              </a:solidFill>
              <a:latin typeface="Book Antiqua" pitchFamily="18" charset="0"/>
              <a:cs typeface="Arial" pitchFamily="34" charset="0"/>
            </a:endParaRPr>
          </a:p>
          <a:p>
            <a:pPr algn="ctr" eaLnBrk="0" hangingPunct="0">
              <a:buFontTx/>
              <a:buChar char="•"/>
              <a:tabLst>
                <a:tab pos="457200" algn="l"/>
              </a:tabLst>
              <a:defRPr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При общении с больным с легкими, стертыми и явными формами заболевания.</a:t>
            </a:r>
          </a:p>
          <a:p>
            <a:pPr algn="ctr" eaLnBrk="0" hangingPunct="0">
              <a:buFontTx/>
              <a:buChar char="•"/>
              <a:tabLst>
                <a:tab pos="457200" algn="l"/>
              </a:tabLst>
              <a:defRPr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При вступлении в непосредственный контакт с секретами больного человека, при несоблюдении правил личной гигиены, при пользовании общими с больным гриппом предметами такими, как, например, вилки или ложки.</a:t>
            </a:r>
          </a:p>
          <a:p>
            <a:pPr algn="ctr" eaLnBrk="0" hangingPunct="0">
              <a:buFontTx/>
              <a:buChar char="•"/>
              <a:tabLst>
                <a:tab pos="457200" algn="l"/>
              </a:tabLst>
              <a:defRPr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При употреблении в пищу инфицированной вирусами гриппа пищи (мясо птиц, яйца).</a:t>
            </a:r>
          </a:p>
          <a:p>
            <a:pPr algn="ctr" eaLnBrk="0" hangingPunct="0">
              <a:buFontTx/>
              <a:buChar char="•"/>
              <a:tabLst>
                <a:tab pos="457200" algn="l"/>
              </a:tabLst>
              <a:defRPr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При разделке инфицированных вирусом гриппа тушек птиц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5536" y="548680"/>
            <a:ext cx="576064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ru-RU" sz="6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СИМПТОМЫ:</a:t>
            </a:r>
          </a:p>
          <a:p>
            <a:pPr algn="ctr" eaLnBrk="0" hangingPunct="0">
              <a:tabLst>
                <a:tab pos="457200" algn="l"/>
              </a:tabLst>
              <a:defRPr/>
            </a:pPr>
            <a:endParaRPr lang="ru-RU" sz="1600" b="1" dirty="0">
              <a:solidFill>
                <a:srgbClr val="0D0D0D"/>
              </a:solidFill>
              <a:latin typeface="Book Antiqua" pitchFamily="18" charset="0"/>
              <a:cs typeface="Arial" pitchFamily="34" charset="0"/>
            </a:endParaRPr>
          </a:p>
          <a:p>
            <a:pPr algn="ctr" eaLnBrk="0" hangingPunct="0">
              <a:tabLst>
                <a:tab pos="457200" algn="l"/>
              </a:tabLst>
              <a:defRPr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Высокая температура</a:t>
            </a:r>
          </a:p>
          <a:p>
            <a:pPr algn="ctr" eaLnBrk="0" hangingPunct="0">
              <a:tabLst>
                <a:tab pos="457200" algn="l"/>
              </a:tabLst>
              <a:defRPr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Озноб</a:t>
            </a:r>
          </a:p>
          <a:p>
            <a:pPr algn="ctr" eaLnBrk="0" hangingPunct="0">
              <a:tabLst>
                <a:tab pos="457200" algn="l"/>
              </a:tabLst>
              <a:defRPr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Головная боль </a:t>
            </a:r>
          </a:p>
          <a:p>
            <a:pPr algn="ctr" eaLnBrk="0" hangingPunct="0">
              <a:tabLst>
                <a:tab pos="457200" algn="l"/>
              </a:tabLst>
              <a:defRPr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Б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оль в суставах и мышцах</a:t>
            </a:r>
          </a:p>
          <a:p>
            <a:pPr algn="ctr" eaLnBrk="0" hangingPunct="0">
              <a:tabLst>
                <a:tab pos="457200" algn="l"/>
              </a:tabLst>
              <a:defRPr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Кашель</a:t>
            </a:r>
          </a:p>
          <a:p>
            <a:pPr algn="ctr" eaLnBrk="0" hangingPunct="0">
              <a:tabLst>
                <a:tab pos="457200" algn="l"/>
              </a:tabLst>
              <a:defRPr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Боль в горле</a:t>
            </a:r>
          </a:p>
        </p:txBody>
      </p:sp>
      <p:pic>
        <p:nvPicPr>
          <p:cNvPr id="3" name="Рисунок 2" descr="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852" t="4309" r="10039"/>
          <a:stretch>
            <a:fillRect/>
          </a:stretch>
        </p:blipFill>
        <p:spPr bwMode="auto">
          <a:xfrm>
            <a:off x="5003800" y="0"/>
            <a:ext cx="4130675" cy="659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32656"/>
            <a:ext cx="3888432" cy="2592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27088" y="2627313"/>
            <a:ext cx="65532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tabLst>
                <a:tab pos="457200" algn="l"/>
              </a:tabLst>
              <a:defRPr/>
            </a:pPr>
            <a:endParaRPr lang="ru-RU" sz="1600" b="1" dirty="0">
              <a:solidFill>
                <a:srgbClr val="0D0D0D"/>
              </a:solidFill>
              <a:latin typeface="Book Antiqua" pitchFamily="18" charset="0"/>
              <a:cs typeface="Arial" pitchFamily="34" charset="0"/>
            </a:endParaRPr>
          </a:p>
          <a:p>
            <a:pPr algn="ctr" eaLnBrk="0" hangingPunct="0">
              <a:tabLst>
                <a:tab pos="457200" algn="l"/>
              </a:tabLst>
              <a:defRPr/>
            </a:pPr>
            <a:r>
              <a:rPr lang="ru-RU" sz="44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Жаропонижающее</a:t>
            </a:r>
          </a:p>
          <a:p>
            <a:pPr algn="ctr" eaLnBrk="0" hangingPunct="0">
              <a:tabLst>
                <a:tab pos="457200" algn="l"/>
              </a:tabLst>
              <a:defRPr/>
            </a:pPr>
            <a:r>
              <a:rPr lang="ru-RU" sz="44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Противокашлевое</a:t>
            </a:r>
          </a:p>
          <a:p>
            <a:pPr algn="ctr" eaLnBrk="0" hangingPunct="0">
              <a:tabLst>
                <a:tab pos="457200" algn="l"/>
              </a:tabLst>
              <a:defRPr/>
            </a:pPr>
            <a:r>
              <a:rPr lang="ru-RU" sz="44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Витамин С</a:t>
            </a:r>
          </a:p>
          <a:p>
            <a:pPr algn="ctr" eaLnBrk="0" hangingPunct="0">
              <a:tabLst>
                <a:tab pos="457200" algn="l"/>
              </a:tabLst>
              <a:defRPr/>
            </a:pPr>
            <a:r>
              <a:rPr lang="ru-RU" sz="44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Теплое питье</a:t>
            </a:r>
          </a:p>
          <a:p>
            <a:pPr algn="ctr" eaLnBrk="0" hangingPunct="0">
              <a:tabLst>
                <a:tab pos="457200" algn="l"/>
              </a:tabLst>
              <a:defRPr/>
            </a:pPr>
            <a:r>
              <a:rPr lang="ru-RU" sz="44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Постельный режим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1052736"/>
            <a:ext cx="493204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ru-RU" sz="6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ЛЕЧЕНИЕ:</a:t>
            </a:r>
          </a:p>
          <a:p>
            <a:pPr algn="ctr" eaLnBrk="0" hangingPunct="0">
              <a:tabLst>
                <a:tab pos="457200" algn="l"/>
              </a:tabLst>
              <a:defRPr/>
            </a:pPr>
            <a:endParaRPr lang="ru-RU" sz="1600" b="1" dirty="0">
              <a:solidFill>
                <a:srgbClr val="0D0D0D"/>
              </a:solidFill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19250" y="1844675"/>
            <a:ext cx="5976938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tabLst>
                <a:tab pos="457200" algn="l"/>
              </a:tabLst>
              <a:defRPr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Вакцинация</a:t>
            </a:r>
          </a:p>
          <a:p>
            <a:pPr algn="ctr" eaLnBrk="0" hangingPunct="0">
              <a:tabLst>
                <a:tab pos="457200" algn="l"/>
              </a:tabLst>
              <a:defRPr/>
            </a:pPr>
            <a:r>
              <a:rPr lang="ru-RU" sz="4000" b="1" dirty="0" err="1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Медпрепараты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Book Antiqua" pitchFamily="18" charset="0"/>
              <a:cs typeface="Arial" pitchFamily="34" charset="0"/>
            </a:endParaRPr>
          </a:p>
          <a:p>
            <a:pPr algn="ctr" eaLnBrk="0" hangingPunct="0">
              <a:tabLst>
                <a:tab pos="457200" algn="l"/>
              </a:tabLst>
              <a:defRPr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Народная медицина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3568" y="764704"/>
            <a:ext cx="79928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ru-RU" sz="6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ПРОФИЛАКТИКА: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3" cstate="print"/>
          <a:srcRect t="8907"/>
          <a:stretch>
            <a:fillRect/>
          </a:stretch>
        </p:blipFill>
        <p:spPr>
          <a:xfrm>
            <a:off x="2483768" y="3933056"/>
            <a:ext cx="4354456" cy="2379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.jpg"/>
          <p:cNvPicPr>
            <a:picLocks noChangeAspect="1"/>
          </p:cNvPicPr>
          <p:nvPr/>
        </p:nvPicPr>
        <p:blipFill>
          <a:blip r:embed="rId3"/>
          <a:srcRect t="14300"/>
          <a:stretch>
            <a:fillRect/>
          </a:stretch>
        </p:blipFill>
        <p:spPr>
          <a:xfrm>
            <a:off x="1187450" y="549275"/>
            <a:ext cx="5659438" cy="5516563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7164288" y="260648"/>
            <a:ext cx="682559" cy="6192688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+mn-cs"/>
              </a:rPr>
              <a:t>РЕКОМЕНДАЦИИ</a:t>
            </a:r>
            <a:endParaRPr lang="ru-RU" sz="2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ok Antiqu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1" descr="5a35c3ab3211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313" y="260350"/>
            <a:ext cx="3960812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27584" y="1916832"/>
            <a:ext cx="7560840" cy="4536504"/>
          </a:xfrm>
          <a:prstGeom prst="rect">
            <a:avLst/>
          </a:prstGeom>
          <a:noFill/>
        </p:spPr>
        <p:txBody>
          <a:bodyPr>
            <a:prstTxWarp prst="textDe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olSlan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Book Antiqua" pitchFamily="18" charset="0"/>
                <a:cs typeface="+mn-cs"/>
              </a:rPr>
              <a:t>НЕ БОЛЕЙТЕ, ДРУЗЬЯ!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  <a:latin typeface="Book Antiqu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.jpg"/>
          <p:cNvPicPr>
            <a:picLocks noChangeAspect="1"/>
          </p:cNvPicPr>
          <p:nvPr/>
        </p:nvPicPr>
        <p:blipFill>
          <a:blip r:embed="rId3" cstate="print"/>
          <a:srcRect l="6667" t="3702" r="2857" b="1930"/>
          <a:stretch>
            <a:fillRect/>
          </a:stretch>
        </p:blipFill>
        <p:spPr>
          <a:xfrm>
            <a:off x="1079612" y="548681"/>
            <a:ext cx="7020779" cy="5616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3568" y="152926"/>
            <a:ext cx="7848872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СИМПТОМЫ</a:t>
            </a:r>
          </a:p>
          <a:p>
            <a:pPr algn="ctr">
              <a:defRPr/>
            </a:pPr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(от греч. </a:t>
            </a:r>
          </a:p>
          <a:p>
            <a:pPr algn="ctr">
              <a:defRPr/>
            </a:pPr>
            <a:r>
              <a:rPr lang="ru-RU" sz="4000" b="1" dirty="0" err="1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symptoma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 - совпадение) признаки, выявляемые врачом при обследовании больного 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и используемые им для установления диагноза и определения прогноза течения заболевания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738862"/>
            <a:ext cx="8093297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6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ЭПИДЕМИЯ</a:t>
            </a:r>
          </a:p>
          <a:p>
            <a:pPr algn="ctr">
              <a:defRPr/>
            </a:pPr>
            <a:r>
              <a:rPr lang="ru-RU" sz="44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  быстрое и непрерывное распространение инфекционной болезни в пределах определенной группы населения или определенного региона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67544" y="487025"/>
            <a:ext cx="813690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ПАНДЕМИЯ </a:t>
            </a:r>
          </a:p>
          <a:p>
            <a:pPr algn="ctr">
              <a:defRPr/>
            </a:pP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(от греч. </a:t>
            </a:r>
          </a:p>
          <a:p>
            <a:pPr algn="ctr">
              <a:defRPr/>
            </a:pPr>
            <a:r>
              <a:rPr lang="ru-RU" sz="4800" b="1" dirty="0" err="1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pandemia</a:t>
            </a: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 - весь народ)</a:t>
            </a:r>
          </a:p>
          <a:p>
            <a:pPr algn="ctr">
              <a:defRPr/>
            </a:pP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эпидемия, охватывающая значительную часть населения страны, группы стран,</a:t>
            </a:r>
          </a:p>
          <a:p>
            <a:pPr algn="ctr">
              <a:defRPr/>
            </a:pP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 континента</a:t>
            </a:r>
          </a:p>
          <a:p>
            <a:pPr eaLnBrk="0" hangingPunct="0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11560" y="260648"/>
            <a:ext cx="7992888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ИММУНИТЕТ</a:t>
            </a:r>
          </a:p>
          <a:p>
            <a:pPr algn="ctr">
              <a:defRPr/>
            </a:pPr>
            <a:r>
              <a:rPr lang="ru-RU" sz="4400" b="1" dirty="0"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44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система защиты организма от всего чужеродного – микробов, чужих клеток, тканей, хирургически пересаживаемых органов или генетически изменившихся собственных клеток, включая раковые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+mn-cs"/>
              </a:rPr>
              <a:t>ГРИПП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+mn-cs"/>
              </a:rPr>
              <a:t>острое </a:t>
            </a: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+mn-cs"/>
              </a:rPr>
              <a:t>инфекционное заболевание дыхательных путей, вызываемое вирусом гриппа, который входит в группу острых респираторных вирусных инфекций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836712"/>
            <a:ext cx="889248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+mn-cs"/>
              </a:rPr>
              <a:t>ТИПЫ ГРИППА</a:t>
            </a:r>
            <a:endParaRPr lang="ru-RU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ok Antiqua" pitchFamily="18" charset="0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2276872"/>
            <a:ext cx="1584176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cs typeface="+mn-cs"/>
              </a:rPr>
              <a:t>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23928" y="3789040"/>
            <a:ext cx="1656184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cs typeface="+mn-cs"/>
              </a:rPr>
              <a:t>В</a:t>
            </a:r>
            <a:endParaRPr lang="ru-RU" sz="15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8224" y="2276872"/>
            <a:ext cx="1368152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  <a:cs typeface="+mn-cs"/>
              </a:rPr>
              <a:t>С</a:t>
            </a:r>
            <a:endParaRPr lang="ru-RU" sz="15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39552" y="281553"/>
            <a:ext cx="799288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ru-RU" sz="6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ОСЛОЖНЕНИЯ:</a:t>
            </a:r>
          </a:p>
          <a:p>
            <a:pPr algn="ctr" eaLnBrk="0" hangingPunct="0">
              <a:tabLst>
                <a:tab pos="457200" algn="l"/>
              </a:tabLst>
              <a:defRPr/>
            </a:pPr>
            <a:endParaRPr lang="ru-RU" sz="1600" b="1" dirty="0">
              <a:solidFill>
                <a:srgbClr val="0D0D0D"/>
              </a:solidFill>
              <a:latin typeface="Book Antiqua" pitchFamily="18" charset="0"/>
              <a:cs typeface="Arial" pitchFamily="34" charset="0"/>
            </a:endParaRPr>
          </a:p>
          <a:p>
            <a:pPr algn="ctr" eaLnBrk="0" hangingPunct="0">
              <a:tabLst>
                <a:tab pos="457200" algn="l"/>
              </a:tabLst>
              <a:defRPr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Сердечнососудистые заболевания</a:t>
            </a:r>
          </a:p>
          <a:p>
            <a:pPr algn="ctr" eaLnBrk="0" hangingPunct="0">
              <a:tabLst>
                <a:tab pos="457200" algn="l"/>
              </a:tabLst>
              <a:defRPr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Пневмония</a:t>
            </a:r>
          </a:p>
          <a:p>
            <a:pPr algn="ctr" eaLnBrk="0" hangingPunct="0">
              <a:tabLst>
                <a:tab pos="457200" algn="l"/>
              </a:tabLst>
              <a:defRPr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Заболевания центральной нервной системы</a:t>
            </a:r>
          </a:p>
          <a:p>
            <a:pPr algn="ctr" eaLnBrk="0" hangingPunct="0">
              <a:tabLst>
                <a:tab pos="457200" algn="l"/>
              </a:tabLst>
              <a:defRPr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Сахарный диабет</a:t>
            </a:r>
          </a:p>
          <a:p>
            <a:pPr algn="ctr" eaLnBrk="0" hangingPunct="0">
              <a:tabLst>
                <a:tab pos="457200" algn="l"/>
              </a:tabLst>
              <a:defRPr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Синуситы</a:t>
            </a:r>
          </a:p>
          <a:p>
            <a:pPr algn="ctr" eaLnBrk="0" hangingPunct="0">
              <a:tabLst>
                <a:tab pos="457200" algn="l"/>
              </a:tabLst>
              <a:defRPr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Отиты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12</Words>
  <Application>Microsoft Office PowerPoint</Application>
  <PresentationFormat>On-screen Show (4:3)</PresentationFormat>
  <Paragraphs>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Calibri</vt:lpstr>
      <vt:lpstr>Arial</vt:lpstr>
      <vt:lpstr>Book Antiqua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2014-02-23T16:22:19Z</dcterms:created>
  <dcterms:modified xsi:type="dcterms:W3CDTF">2023-04-21T09:28:56Z</dcterms:modified>
</cp:coreProperties>
</file>