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61" r:id="rId5"/>
    <p:sldId id="260" r:id="rId6"/>
    <p:sldId id="262" r:id="rId7"/>
    <p:sldId id="265" r:id="rId8"/>
    <p:sldId id="266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FF99"/>
    <a:srgbClr val="FF0066"/>
    <a:srgbClr val="FFFF99"/>
    <a:srgbClr val="660066"/>
    <a:srgbClr val="FFFFCC"/>
    <a:srgbClr val="FF33CC"/>
    <a:srgbClr val="DDDDDD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11" autoAdjust="0"/>
  </p:normalViewPr>
  <p:slideViewPr>
    <p:cSldViewPr>
      <p:cViewPr>
        <p:scale>
          <a:sx n="107" d="100"/>
          <a:sy n="107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7491-F814-421F-8D55-E80144E37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8498E-C761-4AB1-A059-D7B390A1D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5C297-1924-4AC7-A729-D56DF9E4F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311EE-263D-4CFF-AFAF-58A90ABF03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E2CC6-E951-483D-A41C-A6B4BF2BF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9B985-C273-4672-9E8A-AAC1D4351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1B652-6CDF-4B4B-AE5B-7B15F04B9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9211-2891-4044-B4A1-7FF345D7D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6255-5E26-4352-A3EA-1AD71C165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E3E68-951D-4BFA-B4F0-703B3E0B8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39C98-B960-4578-893C-7A35A49C9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AEC9644-2DA0-4E99-A8A4-CEF85889F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img6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944478">
            <a:off x="1365250" y="1406525"/>
            <a:ext cx="20574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Oval 4"/>
          <p:cNvSpPr>
            <a:spLocks noChangeArrowheads="1"/>
          </p:cNvSpPr>
          <p:nvPr/>
        </p:nvSpPr>
        <p:spPr bwMode="auto">
          <a:xfrm>
            <a:off x="4427538" y="2997200"/>
            <a:ext cx="3924300" cy="3024188"/>
          </a:xfrm>
          <a:prstGeom prst="ellipse">
            <a:avLst/>
          </a:prstGeom>
          <a:solidFill>
            <a:srgbClr val="00B050"/>
          </a:solidFill>
          <a:ln w="9525" algn="ctr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148263" y="1412875"/>
            <a:ext cx="2736850" cy="4493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Клещевой 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энцефалит</a:t>
            </a:r>
            <a:b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</a:b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( таёжный энцефалит)</a:t>
            </a:r>
            <a:b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</a:b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5003800" y="1700213"/>
            <a:ext cx="29368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576262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336600"/>
                </a:solidFill>
              </a:rPr>
              <a:t>Профилактика клещевого энцефалита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79388" y="1052513"/>
            <a:ext cx="2879725" cy="19446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2592388" cy="1800225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336600"/>
                </a:solidFill>
              </a:rPr>
              <a:t>Ношение в лесу специальной одежды</a:t>
            </a:r>
          </a:p>
        </p:txBody>
      </p:sp>
      <p:pic>
        <p:nvPicPr>
          <p:cNvPr id="15366" name="Picture 6" descr="img6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908050"/>
            <a:ext cx="1884363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img6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3068638"/>
            <a:ext cx="7810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268538" y="2565400"/>
            <a:ext cx="431800" cy="576263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268538" y="2565400"/>
            <a:ext cx="2519362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2268538" y="1484313"/>
            <a:ext cx="2087562" cy="1081087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2411413" y="1412875"/>
            <a:ext cx="1366837" cy="1081088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2268538" y="1125538"/>
            <a:ext cx="1366837" cy="1439862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468313" y="4365625"/>
            <a:ext cx="4537075" cy="20605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84213" y="4581525"/>
            <a:ext cx="4175125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336600"/>
                </a:solidFill>
              </a:rPr>
              <a:t>Само-  и взаимоосмотры на выходе из леса и на привалах</a:t>
            </a: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5292725" y="1052513"/>
            <a:ext cx="3382963" cy="20161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435600" y="1196975"/>
            <a:ext cx="3097213" cy="1800225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336600"/>
                </a:solidFill>
              </a:rPr>
              <a:t>Кипячение сырого козьего и коровьего молока</a:t>
            </a:r>
          </a:p>
        </p:txBody>
      </p:sp>
      <p:pic>
        <p:nvPicPr>
          <p:cNvPr id="15377" name="Picture 17" descr="img65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85113" y="2492375"/>
            <a:ext cx="119221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8" name="AutoShape 18"/>
          <p:cNvSpPr>
            <a:spLocks noChangeArrowheads="1"/>
          </p:cNvSpPr>
          <p:nvPr/>
        </p:nvSpPr>
        <p:spPr bwMode="auto">
          <a:xfrm>
            <a:off x="5292725" y="4221163"/>
            <a:ext cx="3600450" cy="21605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364163" y="4365625"/>
            <a:ext cx="3455987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336600"/>
                </a:solidFill>
              </a:rPr>
              <a:t>Применение жидких и аэрозольных препаратов для борьбы с насекомыми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8" grpId="0" animBg="1"/>
      <p:bldP spid="15369" grpId="0" animBg="1"/>
      <p:bldP spid="15370" grpId="0" animBg="1"/>
      <p:bldP spid="15371" grpId="0" animBg="1"/>
      <p:bldP spid="15372" grpId="0" animBg="1"/>
      <p:bldP spid="15373" grpId="0" animBg="1"/>
      <p:bldP spid="15374" grpId="0"/>
      <p:bldP spid="15375" grpId="0" animBg="1"/>
      <p:bldP spid="15376" grpId="0" animBg="1"/>
      <p:bldP spid="15378" grpId="0" animBg="1"/>
      <p:bldP spid="153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/>
          <p:cNvSpPr>
            <a:spLocks noChangeArrowheads="1"/>
          </p:cNvSpPr>
          <p:nvPr/>
        </p:nvSpPr>
        <p:spPr bwMode="auto">
          <a:xfrm rot="-728033">
            <a:off x="250825" y="981075"/>
            <a:ext cx="6048375" cy="1944688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 rot="-737168">
            <a:off x="411163" y="1120775"/>
            <a:ext cx="5538787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/>
              <a:t>Специфическая профилактика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 rot="20853781" flipV="1">
            <a:off x="468313" y="3429000"/>
            <a:ext cx="5327650" cy="273685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 algn="ctr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 rot="-820041">
            <a:off x="690563" y="3632200"/>
            <a:ext cx="5256212" cy="2563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Прививка против клещевого энцефалита</a:t>
            </a:r>
          </a:p>
          <a:p>
            <a:pPr algn="ctr">
              <a:spcBef>
                <a:spcPct val="50000"/>
              </a:spcBef>
            </a:pPr>
            <a:r>
              <a:rPr lang="ru-RU" sz="3600" b="1"/>
              <a:t>(вакцинация)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2484438" y="2349500"/>
            <a:ext cx="1439862" cy="1584325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6393" name="Picture 9" descr="img6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628775"/>
            <a:ext cx="3340100" cy="3384550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</p:spPr>
      </p:pic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940425" y="5229225"/>
            <a:ext cx="3024188" cy="955675"/>
          </a:xfrm>
          <a:prstGeom prst="rect">
            <a:avLst/>
          </a:prstGeom>
          <a:solidFill>
            <a:srgbClr val="FFCCFF"/>
          </a:solidFill>
          <a:ln w="9525" algn="ctr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Детям до 10 лет бесплатно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/>
      <p:bldP spid="16390" grpId="0" animBg="1"/>
      <p:bldP spid="16391" grpId="0"/>
      <p:bldP spid="16392" grpId="0" animBg="1"/>
      <p:bldP spid="163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4"/>
          <p:cNvSpPr>
            <a:spLocks noChangeArrowheads="1"/>
          </p:cNvSpPr>
          <p:nvPr/>
        </p:nvSpPr>
        <p:spPr bwMode="auto">
          <a:xfrm>
            <a:off x="1258888" y="260350"/>
            <a:ext cx="3457575" cy="3603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38" name="AutoShape 5"/>
          <p:cNvSpPr>
            <a:spLocks noChangeArrowheads="1"/>
          </p:cNvSpPr>
          <p:nvPr/>
        </p:nvSpPr>
        <p:spPr bwMode="auto">
          <a:xfrm>
            <a:off x="1187450" y="333375"/>
            <a:ext cx="6913563" cy="10795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8000"/>
                </a:solidFill>
              </a:rPr>
              <a:t>Что  такое энцефалит?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1347788" y="2266950"/>
            <a:ext cx="63198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1800"/>
          </a:p>
        </p:txBody>
      </p:sp>
      <p:sp>
        <p:nvSpPr>
          <p:cNvPr id="14340" name="AutoShape 7"/>
          <p:cNvSpPr>
            <a:spLocks noChangeArrowheads="1"/>
          </p:cNvSpPr>
          <p:nvPr/>
        </p:nvSpPr>
        <p:spPr bwMode="auto">
          <a:xfrm>
            <a:off x="468313" y="2133600"/>
            <a:ext cx="4175125" cy="42481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827088" y="2420938"/>
            <a:ext cx="3313112" cy="3257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</a:rPr>
              <a:t>Энцефалит</a:t>
            </a:r>
            <a:r>
              <a:rPr lang="ru-RU" sz="1800"/>
              <a:t> – </a:t>
            </a:r>
            <a:r>
              <a:rPr lang="ru-RU" b="1">
                <a:solidFill>
                  <a:srgbClr val="336600"/>
                </a:solidFill>
              </a:rPr>
              <a:t>вирусное  природно- очаговое заболевание с преимущественным поражением центральной нервной системы</a:t>
            </a:r>
          </a:p>
        </p:txBody>
      </p:sp>
      <p:sp>
        <p:nvSpPr>
          <p:cNvPr id="14342" name="AutoShape 9"/>
          <p:cNvSpPr>
            <a:spLocks noChangeArrowheads="1"/>
          </p:cNvSpPr>
          <p:nvPr/>
        </p:nvSpPr>
        <p:spPr bwMode="auto">
          <a:xfrm>
            <a:off x="4859338" y="1700213"/>
            <a:ext cx="3816350" cy="20891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43" name="AutoShape 11"/>
          <p:cNvSpPr>
            <a:spLocks noChangeArrowheads="1"/>
          </p:cNvSpPr>
          <p:nvPr/>
        </p:nvSpPr>
        <p:spPr bwMode="auto">
          <a:xfrm>
            <a:off x="4859338" y="4076700"/>
            <a:ext cx="3817937" cy="216058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076825" y="1773238"/>
            <a:ext cx="329723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Клещевой 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219700" y="4221163"/>
            <a:ext cx="31527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Комариный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V="1">
            <a:off x="4140200" y="2133600"/>
            <a:ext cx="1584325" cy="574675"/>
          </a:xfrm>
          <a:prstGeom prst="line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4140200" y="2852738"/>
            <a:ext cx="1511300" cy="1439862"/>
          </a:xfrm>
          <a:prstGeom prst="line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3088" name="Picture 16" descr="img6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2349500"/>
            <a:ext cx="1439862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 descr="img6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724400"/>
            <a:ext cx="10175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/>
      <p:bldP spid="3085" grpId="0"/>
      <p:bldP spid="3086" grpId="0" animBg="1"/>
      <p:bldP spid="30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8000"/>
                </a:solidFill>
              </a:rPr>
              <a:t>Источники вируса энцефалита</a:t>
            </a:r>
          </a:p>
        </p:txBody>
      </p:sp>
      <p:sp>
        <p:nvSpPr>
          <p:cNvPr id="15362" name="AutoShape 4"/>
          <p:cNvSpPr>
            <a:spLocks noChangeArrowheads="1"/>
          </p:cNvSpPr>
          <p:nvPr/>
        </p:nvSpPr>
        <p:spPr bwMode="auto">
          <a:xfrm>
            <a:off x="395288" y="1196975"/>
            <a:ext cx="3816350" cy="54006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63" name="AutoShape 5"/>
          <p:cNvSpPr>
            <a:spLocks noChangeArrowheads="1"/>
          </p:cNvSpPr>
          <p:nvPr/>
        </p:nvSpPr>
        <p:spPr bwMode="auto">
          <a:xfrm>
            <a:off x="4787900" y="1196975"/>
            <a:ext cx="3887788" cy="54006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33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1042988" y="1268413"/>
            <a:ext cx="2305050" cy="528637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00"/>
                </a:solidFill>
              </a:rPr>
              <a:t>Клещевого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5580063" y="1268413"/>
            <a:ext cx="2520950" cy="528637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00"/>
                </a:solidFill>
              </a:rPr>
              <a:t>Комариного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755650" y="2420938"/>
            <a:ext cx="32400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Грызуны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755650" y="3357563"/>
            <a:ext cx="31527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Крупный рогатый скот</a:t>
            </a: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755650" y="4149725"/>
            <a:ext cx="31686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Козы</a:t>
            </a: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755650" y="5300663"/>
            <a:ext cx="3095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Птицы</a:t>
            </a:r>
          </a:p>
        </p:txBody>
      </p:sp>
      <p:sp>
        <p:nvSpPr>
          <p:cNvPr id="15370" name="Text Box 13"/>
          <p:cNvSpPr txBox="1">
            <a:spLocks noChangeArrowheads="1"/>
          </p:cNvSpPr>
          <p:nvPr/>
        </p:nvSpPr>
        <p:spPr bwMode="auto">
          <a:xfrm>
            <a:off x="5148263" y="2349500"/>
            <a:ext cx="324008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Птицы</a:t>
            </a:r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5076825" y="3644900"/>
            <a:ext cx="33829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Лошади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5076825" y="4941888"/>
            <a:ext cx="30956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Свиньи</a:t>
            </a:r>
          </a:p>
        </p:txBody>
      </p:sp>
      <p:pic>
        <p:nvPicPr>
          <p:cNvPr id="15373" name="Picture 16" descr="img6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5373688"/>
            <a:ext cx="8905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17" descr="img6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5373688"/>
            <a:ext cx="84931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18" descr="img6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0" y="1844675"/>
            <a:ext cx="969963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19" descr="img6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2225" y="1916113"/>
            <a:ext cx="1025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20" descr="img6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43663" y="3284538"/>
            <a:ext cx="1943100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21" descr="img6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43213" y="3644900"/>
            <a:ext cx="1300162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22" descr="img6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79613" y="2060575"/>
            <a:ext cx="8651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Picture 23" descr="img61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16238" y="2205038"/>
            <a:ext cx="992187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Picture 24" descr="img63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03350" y="4292600"/>
            <a:ext cx="1439863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Picture 25" descr="img63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16688" y="5084763"/>
            <a:ext cx="15113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6600"/>
                </a:solidFill>
              </a:rPr>
              <a:t>Переносчики вируса</a:t>
            </a:r>
          </a:p>
        </p:txBody>
      </p:sp>
      <p:sp>
        <p:nvSpPr>
          <p:cNvPr id="16386" name="AutoShape 4"/>
          <p:cNvSpPr>
            <a:spLocks noChangeArrowheads="1"/>
          </p:cNvSpPr>
          <p:nvPr/>
        </p:nvSpPr>
        <p:spPr bwMode="auto">
          <a:xfrm>
            <a:off x="684213" y="188913"/>
            <a:ext cx="7920037" cy="576262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16387" name="Picture 5" descr="img6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908050"/>
            <a:ext cx="209550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468313" y="4221163"/>
            <a:ext cx="2505075" cy="2049462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6600"/>
                </a:solidFill>
              </a:rPr>
              <a:t>Резервуары и переносчики вируса в природе –</a:t>
            </a:r>
            <a:r>
              <a:rPr lang="ru-RU" sz="3200" b="1">
                <a:solidFill>
                  <a:srgbClr val="006600"/>
                </a:solidFill>
              </a:rPr>
              <a:t>клещи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203575" y="908050"/>
            <a:ext cx="5472113" cy="561657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3255963" y="1358900"/>
            <a:ext cx="54197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/>
          </a:p>
        </p:txBody>
      </p: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3132138" y="1052513"/>
            <a:ext cx="5472112" cy="4938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                                              </a:t>
            </a:r>
            <a:r>
              <a:rPr lang="ru-RU" sz="1800"/>
              <a:t>1. </a:t>
            </a:r>
          </a:p>
          <a:p>
            <a:pPr algn="ctr"/>
            <a:r>
              <a:rPr lang="ru-RU" sz="2000"/>
              <a:t>  </a:t>
            </a:r>
            <a:r>
              <a:rPr lang="ru-RU" sz="2000" b="1"/>
              <a:t>После кровососания на больном животном, через 5-6 дней, вирус проникает во </a:t>
            </a:r>
            <a:r>
              <a:rPr lang="ru-RU" sz="2000" b="1">
                <a:solidFill>
                  <a:srgbClr val="336600"/>
                </a:solidFill>
              </a:rPr>
              <a:t>все органы</a:t>
            </a:r>
            <a:r>
              <a:rPr lang="ru-RU" sz="2000" b="1"/>
              <a:t> клеща, концентрируется в половом аппарате, кишечнике и </a:t>
            </a:r>
            <a:r>
              <a:rPr lang="ru-RU" sz="2000" b="1">
                <a:solidFill>
                  <a:srgbClr val="336600"/>
                </a:solidFill>
              </a:rPr>
              <a:t>слюнных железах</a:t>
            </a:r>
            <a:r>
              <a:rPr lang="ru-RU" sz="2000" b="1"/>
              <a:t>.</a:t>
            </a:r>
          </a:p>
          <a:p>
            <a:r>
              <a:rPr lang="ru-RU" sz="2000" b="1"/>
              <a:t>                                    2.</a:t>
            </a:r>
          </a:p>
          <a:p>
            <a:pPr algn="ctr"/>
            <a:r>
              <a:rPr lang="ru-RU" sz="2000" b="1"/>
              <a:t>       Вирус сохраняется в течении </a:t>
            </a:r>
            <a:r>
              <a:rPr lang="ru-RU" sz="2000" b="1">
                <a:solidFill>
                  <a:srgbClr val="336600"/>
                </a:solidFill>
              </a:rPr>
              <a:t>всей жизни </a:t>
            </a:r>
            <a:r>
              <a:rPr lang="ru-RU" sz="2000" b="1"/>
              <a:t>клеща.</a:t>
            </a:r>
          </a:p>
          <a:p>
            <a:pPr algn="ctr"/>
            <a:r>
              <a:rPr lang="ru-RU" sz="2000" b="1"/>
              <a:t>3. </a:t>
            </a:r>
          </a:p>
          <a:p>
            <a:pPr algn="ctr"/>
            <a:r>
              <a:rPr lang="ru-RU" sz="2000" b="1"/>
              <a:t> Насекомое способно паразитировать на </a:t>
            </a:r>
            <a:r>
              <a:rPr lang="ru-RU" sz="2000" b="1">
                <a:solidFill>
                  <a:srgbClr val="336600"/>
                </a:solidFill>
              </a:rPr>
              <a:t>100</a:t>
            </a:r>
            <a:r>
              <a:rPr lang="ru-RU" sz="2000" b="1"/>
              <a:t> видах животных.</a:t>
            </a:r>
          </a:p>
          <a:p>
            <a:pPr algn="ctr"/>
            <a:r>
              <a:rPr lang="ru-RU" sz="2000" b="1"/>
              <a:t>4.</a:t>
            </a:r>
          </a:p>
          <a:p>
            <a:pPr algn="ctr"/>
            <a:r>
              <a:rPr lang="ru-RU" sz="2000" b="1"/>
              <a:t> Период наибольшей активности у клеща приходится на </a:t>
            </a:r>
            <a:r>
              <a:rPr lang="ru-RU" sz="2000" b="1">
                <a:solidFill>
                  <a:srgbClr val="336600"/>
                </a:solidFill>
              </a:rPr>
              <a:t>весну и первую половину лета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4"/>
          <p:cNvSpPr>
            <a:spLocks noChangeArrowheads="1"/>
          </p:cNvSpPr>
          <p:nvPr/>
        </p:nvSpPr>
        <p:spPr bwMode="auto">
          <a:xfrm>
            <a:off x="1258888" y="188913"/>
            <a:ext cx="6265862" cy="8636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1476375" y="260350"/>
            <a:ext cx="5759450" cy="7112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006600"/>
                </a:solidFill>
              </a:rPr>
              <a:t>Способы заражения</a:t>
            </a:r>
          </a:p>
        </p:txBody>
      </p:sp>
      <p:sp>
        <p:nvSpPr>
          <p:cNvPr id="17411" name="AutoShape 6"/>
          <p:cNvSpPr>
            <a:spLocks noChangeArrowheads="1"/>
          </p:cNvSpPr>
          <p:nvPr/>
        </p:nvSpPr>
        <p:spPr bwMode="auto">
          <a:xfrm>
            <a:off x="539750" y="1557338"/>
            <a:ext cx="2376488" cy="1439862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7412" name="AutoShape 7"/>
          <p:cNvSpPr>
            <a:spLocks noChangeArrowheads="1"/>
          </p:cNvSpPr>
          <p:nvPr/>
        </p:nvSpPr>
        <p:spPr bwMode="auto">
          <a:xfrm>
            <a:off x="3851275" y="1341438"/>
            <a:ext cx="4538663" cy="20161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7413" name="AutoShape 8"/>
          <p:cNvSpPr>
            <a:spLocks noChangeArrowheads="1"/>
          </p:cNvSpPr>
          <p:nvPr/>
        </p:nvSpPr>
        <p:spPr bwMode="auto">
          <a:xfrm>
            <a:off x="3995738" y="3573463"/>
            <a:ext cx="4392612" cy="2376487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7414" name="AutoShape 9"/>
          <p:cNvSpPr>
            <a:spLocks noChangeArrowheads="1"/>
          </p:cNvSpPr>
          <p:nvPr/>
        </p:nvSpPr>
        <p:spPr bwMode="auto">
          <a:xfrm>
            <a:off x="323850" y="3573463"/>
            <a:ext cx="3527425" cy="26638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11188" y="1700213"/>
            <a:ext cx="2160587" cy="120015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u="sng">
                <a:solidFill>
                  <a:srgbClr val="006600"/>
                </a:solidFill>
              </a:rPr>
              <a:t>Укус </a:t>
            </a:r>
            <a:r>
              <a:rPr lang="ru-RU" sz="3600" b="1">
                <a:solidFill>
                  <a:srgbClr val="006600"/>
                </a:solidFill>
              </a:rPr>
              <a:t>клеща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067175" y="1412875"/>
            <a:ext cx="4232275" cy="180975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u="sng">
                <a:solidFill>
                  <a:srgbClr val="006600"/>
                </a:solidFill>
              </a:rPr>
              <a:t>Раздавливание</a:t>
            </a:r>
            <a:r>
              <a:rPr lang="ru-RU" sz="2800" b="1">
                <a:solidFill>
                  <a:srgbClr val="006600"/>
                </a:solidFill>
              </a:rPr>
              <a:t> и втирание присосавшегося клеща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211638" y="3644900"/>
            <a:ext cx="3816350" cy="2236788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6600"/>
                </a:solidFill>
              </a:rPr>
              <a:t>Употребление в пищу </a:t>
            </a:r>
            <a:r>
              <a:rPr lang="ru-RU" sz="2800" b="1" u="sng">
                <a:solidFill>
                  <a:srgbClr val="006600"/>
                </a:solidFill>
              </a:rPr>
              <a:t>инфицированного сырого</a:t>
            </a:r>
            <a:r>
              <a:rPr lang="ru-RU" sz="2800" b="1">
                <a:solidFill>
                  <a:srgbClr val="006600"/>
                </a:solidFill>
              </a:rPr>
              <a:t> козьего и коровьего молока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39750" y="3789363"/>
            <a:ext cx="3168650" cy="229235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6600"/>
                </a:solidFill>
              </a:rPr>
              <a:t>В слюне клеща присутствуют разжижающие кровь и </a:t>
            </a:r>
            <a:r>
              <a:rPr lang="ru-RU" b="1" u="sng">
                <a:solidFill>
                  <a:srgbClr val="006600"/>
                </a:solidFill>
              </a:rPr>
              <a:t>обезболивающие вещества 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1835150" y="2997200"/>
            <a:ext cx="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>
            <a:off x="2771775" y="1052513"/>
            <a:ext cx="647700" cy="574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3563938" y="1052513"/>
            <a:ext cx="576262" cy="25923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3779838" y="1052513"/>
            <a:ext cx="503237" cy="503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6156" grpId="0" animBg="1"/>
      <p:bldP spid="6157" grpId="0" animBg="1"/>
      <p:bldP spid="6158" grpId="0" animBg="1"/>
      <p:bldP spid="6159" grpId="0" animBg="1"/>
      <p:bldP spid="6160" grpId="0" animBg="1"/>
      <p:bldP spid="6161" grpId="0" animBg="1"/>
      <p:bldP spid="61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6985000" cy="719137"/>
          </a:xfrm>
          <a:solidFill>
            <a:srgbClr val="FFFFCC"/>
          </a:solidFill>
          <a:ln>
            <a:solidFill>
              <a:srgbClr val="006600"/>
            </a:solidFill>
          </a:ln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6600"/>
                </a:solidFill>
              </a:rPr>
              <a:t>Условия заражения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84213" y="1700213"/>
            <a:ext cx="2951162" cy="120015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006600"/>
                </a:solidFill>
              </a:rPr>
              <a:t>Посещение леса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4213" y="3429000"/>
            <a:ext cx="2879725" cy="33020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006600"/>
                </a:solidFill>
              </a:rPr>
              <a:t>1.Клещ сидит на травинках или деревьях.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006600"/>
                </a:solidFill>
              </a:rPr>
              <a:t>2.Не может летать или прыгать.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006600"/>
                </a:solidFill>
              </a:rPr>
              <a:t> 3. Может цепляться за жертву.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006600"/>
                </a:solidFill>
              </a:rPr>
              <a:t> 4. Может упасть на неё</a:t>
            </a:r>
            <a:r>
              <a:rPr lang="ru-RU" sz="1800" b="1">
                <a:solidFill>
                  <a:srgbClr val="006600"/>
                </a:solidFill>
              </a:rPr>
              <a:t>.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2843213" y="908050"/>
            <a:ext cx="935037" cy="792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716463" y="1916113"/>
            <a:ext cx="3671887" cy="180975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u="sng">
                <a:solidFill>
                  <a:srgbClr val="006600"/>
                </a:solidFill>
              </a:rPr>
              <a:t>Занесение</a:t>
            </a:r>
            <a:r>
              <a:rPr lang="ru-RU" sz="2800" b="1">
                <a:solidFill>
                  <a:srgbClr val="006600"/>
                </a:solidFill>
              </a:rPr>
              <a:t> клещей         </a:t>
            </a:r>
            <a:r>
              <a:rPr lang="ru-RU" sz="2800" b="1" u="sng">
                <a:solidFill>
                  <a:srgbClr val="006600"/>
                </a:solidFill>
              </a:rPr>
              <a:t>животными </a:t>
            </a:r>
            <a:r>
              <a:rPr lang="ru-RU" sz="2800" b="1">
                <a:solidFill>
                  <a:srgbClr val="006600"/>
                </a:solidFill>
              </a:rPr>
              <a:t>            ( собаками, кошками</a:t>
            </a:r>
            <a:r>
              <a:rPr lang="ru-RU" b="1">
                <a:solidFill>
                  <a:srgbClr val="006600"/>
                </a:solidFill>
              </a:rPr>
              <a:t>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572000" y="4581525"/>
            <a:ext cx="3889375" cy="1382713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u="sng">
                <a:solidFill>
                  <a:srgbClr val="006600"/>
                </a:solidFill>
              </a:rPr>
              <a:t>Занесение</a:t>
            </a:r>
            <a:r>
              <a:rPr lang="ru-RU" sz="2800" b="1">
                <a:solidFill>
                  <a:srgbClr val="006600"/>
                </a:solidFill>
              </a:rPr>
              <a:t> клещей </a:t>
            </a:r>
            <a:r>
              <a:rPr lang="ru-RU" sz="2800" b="1" u="sng">
                <a:solidFill>
                  <a:srgbClr val="006600"/>
                </a:solidFill>
              </a:rPr>
              <a:t>людьми</a:t>
            </a:r>
            <a:r>
              <a:rPr lang="ru-RU" sz="2800" b="1">
                <a:solidFill>
                  <a:srgbClr val="006600"/>
                </a:solidFill>
              </a:rPr>
              <a:t> (на одежде, с цветами, ветками)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851275" y="908050"/>
            <a:ext cx="936625" cy="3600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924300" y="908050"/>
            <a:ext cx="863600" cy="10080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1979613" y="2997200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  <a:solidFill>
            <a:srgbClr val="FFFFCC"/>
          </a:solidFill>
          <a:ln>
            <a:solidFill>
              <a:srgbClr val="006600"/>
            </a:solidFill>
          </a:ln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6600"/>
                </a:solidFill>
              </a:rPr>
              <a:t>Как развивается заболевание</a:t>
            </a:r>
            <a:r>
              <a:rPr lang="ru-RU" sz="4000" smtClean="0"/>
              <a:t>?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145088"/>
          </a:xfrm>
          <a:solidFill>
            <a:srgbClr val="FFFFCC"/>
          </a:solidFill>
          <a:ln>
            <a:solidFill>
              <a:srgbClr val="0066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006600"/>
                </a:solidFill>
              </a:rPr>
              <a:t>1.Инкубационный период -    1,5-2 недели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006600"/>
                </a:solidFill>
              </a:rPr>
              <a:t>2. Поражение коры головного мозга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006600"/>
                </a:solidFill>
              </a:rPr>
              <a:t>  </a:t>
            </a:r>
            <a:r>
              <a:rPr lang="ru-RU" sz="2000" b="1" smtClean="0">
                <a:solidFill>
                  <a:srgbClr val="006600"/>
                </a:solidFill>
              </a:rPr>
              <a:t>( мягкой оболочки и серого вещества)</a:t>
            </a:r>
            <a:r>
              <a:rPr lang="ru-RU" sz="2800" b="1" smtClean="0">
                <a:solidFill>
                  <a:srgbClr val="006600"/>
                </a:solidFill>
              </a:rPr>
              <a:t> -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006600"/>
                </a:solidFill>
              </a:rPr>
              <a:t>                                             несколько дней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006600"/>
                </a:solidFill>
              </a:rPr>
              <a:t>3. Воспаление всего мозга </a:t>
            </a:r>
            <a:r>
              <a:rPr lang="ru-RU" sz="2000" b="1" smtClean="0">
                <a:solidFill>
                  <a:srgbClr val="006600"/>
                </a:solidFill>
              </a:rPr>
              <a:t>(белое вещество)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6600"/>
                </a:solidFill>
              </a:rPr>
              <a:t>                                             </a:t>
            </a:r>
            <a:r>
              <a:rPr lang="ru-RU" sz="2000" b="1" smtClean="0">
                <a:solidFill>
                  <a:srgbClr val="006600"/>
                </a:solidFill>
              </a:rPr>
              <a:t>Симптомы:</a:t>
            </a:r>
            <a:r>
              <a:rPr lang="ru-RU" sz="2000" smtClean="0">
                <a:solidFill>
                  <a:srgbClr val="006600"/>
                </a:solidFill>
              </a:rPr>
              <a:t> - </a:t>
            </a:r>
            <a:r>
              <a:rPr lang="ru-RU" sz="2000" b="1" smtClean="0">
                <a:solidFill>
                  <a:srgbClr val="006600"/>
                </a:solidFill>
              </a:rPr>
              <a:t>головные боли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6600"/>
                </a:solidFill>
              </a:rPr>
              <a:t>                                                                   -  </a:t>
            </a:r>
            <a:r>
              <a:rPr lang="ru-RU" sz="2000" b="1" smtClean="0">
                <a:solidFill>
                  <a:srgbClr val="006600"/>
                </a:solidFill>
              </a:rPr>
              <a:t>рвота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6600"/>
                </a:solidFill>
              </a:rPr>
              <a:t>                                                                   -</a:t>
            </a:r>
            <a:r>
              <a:rPr lang="ru-RU" sz="2000" b="1" smtClean="0">
                <a:solidFill>
                  <a:srgbClr val="006600"/>
                </a:solidFill>
              </a:rPr>
              <a:t>потеря сознания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rgbClr val="006600"/>
                </a:solidFill>
              </a:rPr>
              <a:t>                                                                    (вплоть  до  комы)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6600"/>
                </a:solidFill>
              </a:rPr>
              <a:t>                                                                   </a:t>
            </a:r>
            <a:r>
              <a:rPr lang="en-US" sz="2000" smtClean="0">
                <a:solidFill>
                  <a:srgbClr val="006600"/>
                </a:solidFill>
              </a:rPr>
              <a:t>- </a:t>
            </a:r>
            <a:r>
              <a:rPr lang="en-US" sz="2000" b="1" smtClean="0">
                <a:solidFill>
                  <a:srgbClr val="006600"/>
                </a:solidFill>
              </a:rPr>
              <a:t>t </a:t>
            </a:r>
            <a:r>
              <a:rPr lang="ru-RU" sz="2000" b="1" smtClean="0">
                <a:solidFill>
                  <a:srgbClr val="006600"/>
                </a:solidFill>
              </a:rPr>
              <a:t>тела 39-40 С.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solidFill>
                <a:srgbClr val="006600"/>
              </a:solidFill>
            </a:endParaRPr>
          </a:p>
        </p:txBody>
      </p:sp>
      <p:pic>
        <p:nvPicPr>
          <p:cNvPr id="19459" name="Picture 4" descr="img6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3789363"/>
            <a:ext cx="1871663" cy="2303462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</p:spPr>
      </p:pic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5724525" y="1916113"/>
            <a:ext cx="2303463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>
            <a:off x="5003800" y="3284538"/>
            <a:ext cx="2808288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>
            <a:off x="3708400" y="4149725"/>
            <a:ext cx="15113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417512"/>
          </a:xfrm>
          <a:solidFill>
            <a:srgbClr val="FFCCFF"/>
          </a:solidFill>
          <a:ln>
            <a:solidFill>
              <a:srgbClr val="006600"/>
            </a:solidFill>
          </a:ln>
        </p:spPr>
        <p:txBody>
          <a:bodyPr/>
          <a:lstStyle/>
          <a:p>
            <a:pPr eaLnBrk="1" hangingPunct="1"/>
            <a:r>
              <a:rPr lang="ru-RU" sz="3200" b="1" smtClean="0"/>
              <a:t>Осложнения</a:t>
            </a:r>
            <a:r>
              <a:rPr lang="ru-RU" sz="3200" smtClean="0"/>
              <a:t> клещевого энцефалита</a:t>
            </a:r>
          </a:p>
        </p:txBody>
      </p:sp>
      <p:sp>
        <p:nvSpPr>
          <p:cNvPr id="20482" name="Oval 4"/>
          <p:cNvSpPr>
            <a:spLocks noChangeArrowheads="1"/>
          </p:cNvSpPr>
          <p:nvPr/>
        </p:nvSpPr>
        <p:spPr bwMode="auto">
          <a:xfrm flipV="1">
            <a:off x="611188" y="1557338"/>
            <a:ext cx="3816350" cy="1655762"/>
          </a:xfrm>
          <a:prstGeom prst="ellipse">
            <a:avLst/>
          </a:prstGeom>
          <a:solidFill>
            <a:srgbClr val="FFCCFF"/>
          </a:solidFill>
          <a:ln w="9525" algn="ctr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684213" y="1628775"/>
            <a:ext cx="3527425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/>
              <a:t>  У 30-60% переболевших</a:t>
            </a:r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2555875" y="692150"/>
            <a:ext cx="0" cy="8651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5" name="Oval 8"/>
          <p:cNvSpPr>
            <a:spLocks noChangeArrowheads="1"/>
          </p:cNvSpPr>
          <p:nvPr/>
        </p:nvSpPr>
        <p:spPr bwMode="auto">
          <a:xfrm>
            <a:off x="5076825" y="1773238"/>
            <a:ext cx="3598863" cy="1584325"/>
          </a:xfrm>
          <a:prstGeom prst="ellipse">
            <a:avLst/>
          </a:prstGeom>
          <a:solidFill>
            <a:srgbClr val="FFCCFF"/>
          </a:solidFill>
          <a:ln w="9525" algn="ctr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4643438" y="2349500"/>
            <a:ext cx="40322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/>
              <a:t>    </a:t>
            </a:r>
            <a:r>
              <a:rPr lang="ru-RU" sz="3600"/>
              <a:t>От 2%- до 20%</a:t>
            </a:r>
          </a:p>
        </p:txBody>
      </p:sp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3563938" y="836613"/>
            <a:ext cx="5329237" cy="466725"/>
          </a:xfrm>
          <a:prstGeom prst="rect">
            <a:avLst/>
          </a:prstGeom>
          <a:solidFill>
            <a:srgbClr val="FFCCFF"/>
          </a:solidFill>
          <a:ln w="9525" algn="ctr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20488" name="Text Box 11"/>
          <p:cNvSpPr txBox="1">
            <a:spLocks noChangeArrowheads="1"/>
          </p:cNvSpPr>
          <p:nvPr/>
        </p:nvSpPr>
        <p:spPr bwMode="auto">
          <a:xfrm>
            <a:off x="3419475" y="765175"/>
            <a:ext cx="54737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Летальный исход</a:t>
            </a:r>
            <a:r>
              <a:rPr lang="ru-RU"/>
              <a:t>(смерть)</a:t>
            </a:r>
          </a:p>
        </p:txBody>
      </p:sp>
      <p:sp>
        <p:nvSpPr>
          <p:cNvPr id="20489" name="Line 12"/>
          <p:cNvSpPr>
            <a:spLocks noChangeShapeType="1"/>
          </p:cNvSpPr>
          <p:nvPr/>
        </p:nvSpPr>
        <p:spPr bwMode="auto">
          <a:xfrm>
            <a:off x="6659563" y="1268413"/>
            <a:ext cx="0" cy="8651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0" name="Line 13"/>
          <p:cNvSpPr>
            <a:spLocks noChangeShapeType="1"/>
          </p:cNvSpPr>
          <p:nvPr/>
        </p:nvSpPr>
        <p:spPr bwMode="auto">
          <a:xfrm>
            <a:off x="1908175" y="549275"/>
            <a:ext cx="0" cy="36718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250825" y="3429000"/>
            <a:ext cx="2879725" cy="1655763"/>
          </a:xfrm>
          <a:prstGeom prst="rect">
            <a:avLst/>
          </a:prstGeom>
          <a:solidFill>
            <a:srgbClr val="FFCCFF"/>
          </a:solidFill>
          <a:ln w="9525" algn="ctr">
            <a:solidFill>
              <a:srgbClr val="CC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492" name="Text Box 15"/>
          <p:cNvSpPr txBox="1">
            <a:spLocks noChangeArrowheads="1"/>
          </p:cNvSpPr>
          <p:nvPr/>
        </p:nvSpPr>
        <p:spPr bwMode="auto">
          <a:xfrm>
            <a:off x="1203325" y="4354513"/>
            <a:ext cx="25765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20493" name="Text Box 16"/>
          <p:cNvSpPr txBox="1">
            <a:spLocks noChangeArrowheads="1"/>
          </p:cNvSpPr>
          <p:nvPr/>
        </p:nvSpPr>
        <p:spPr bwMode="auto">
          <a:xfrm>
            <a:off x="323850" y="3500438"/>
            <a:ext cx="2720975" cy="1554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/>
              <a:t>Вялые параличи конечностей</a:t>
            </a:r>
          </a:p>
        </p:txBody>
      </p:sp>
      <p:pic>
        <p:nvPicPr>
          <p:cNvPr id="20494" name="Picture 17" descr="img6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3213100"/>
            <a:ext cx="147955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5" name="Text Box 18"/>
          <p:cNvSpPr txBox="1">
            <a:spLocks noChangeArrowheads="1"/>
          </p:cNvSpPr>
          <p:nvPr/>
        </p:nvSpPr>
        <p:spPr bwMode="auto">
          <a:xfrm>
            <a:off x="468313" y="5295900"/>
            <a:ext cx="2592387" cy="1562100"/>
          </a:xfrm>
          <a:prstGeom prst="rect">
            <a:avLst/>
          </a:prstGeom>
          <a:solidFill>
            <a:srgbClr val="FFCCFF"/>
          </a:solidFill>
          <a:ln w="9525" algn="ctr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Полная парализация левой конечности</a:t>
            </a:r>
          </a:p>
        </p:txBody>
      </p:sp>
      <p:sp>
        <p:nvSpPr>
          <p:cNvPr id="20496" name="Line 19"/>
          <p:cNvSpPr>
            <a:spLocks noChangeShapeType="1"/>
          </p:cNvSpPr>
          <p:nvPr/>
        </p:nvSpPr>
        <p:spPr bwMode="auto">
          <a:xfrm flipV="1">
            <a:off x="2339975" y="5589588"/>
            <a:ext cx="16557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0497" name="Picture 20" descr="img6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3500438"/>
            <a:ext cx="18002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8" name="Text Box 21"/>
          <p:cNvSpPr txBox="1">
            <a:spLocks noChangeArrowheads="1"/>
          </p:cNvSpPr>
          <p:nvPr/>
        </p:nvSpPr>
        <p:spPr bwMode="auto">
          <a:xfrm>
            <a:off x="5292725" y="5445125"/>
            <a:ext cx="3240088" cy="641350"/>
          </a:xfrm>
          <a:prstGeom prst="rect">
            <a:avLst/>
          </a:prstGeom>
          <a:solidFill>
            <a:srgbClr val="FFC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/>
              <a:t>Нарушение деятельности мышц шеи</a:t>
            </a:r>
          </a:p>
        </p:txBody>
      </p:sp>
      <p:sp>
        <p:nvSpPr>
          <p:cNvPr id="20499" name="Line 22"/>
          <p:cNvSpPr>
            <a:spLocks noChangeShapeType="1"/>
          </p:cNvSpPr>
          <p:nvPr/>
        </p:nvSpPr>
        <p:spPr bwMode="auto">
          <a:xfrm flipH="1" flipV="1">
            <a:off x="7235825" y="4508500"/>
            <a:ext cx="73025" cy="144145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00" name="Line 23"/>
          <p:cNvSpPr>
            <a:spLocks noChangeShapeType="1"/>
          </p:cNvSpPr>
          <p:nvPr/>
        </p:nvSpPr>
        <p:spPr bwMode="auto">
          <a:xfrm flipV="1">
            <a:off x="7235825" y="4508500"/>
            <a:ext cx="0" cy="14414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576262"/>
          </a:xfrm>
          <a:solidFill>
            <a:srgbClr val="660066"/>
          </a:solidFill>
          <a:ln>
            <a:solidFill>
              <a:srgbClr val="CC0099"/>
            </a:solidFill>
          </a:ln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bg1"/>
                </a:solidFill>
              </a:rPr>
              <a:t>Первая помощь при укусе клеща</a:t>
            </a: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539750" y="908050"/>
            <a:ext cx="2808288" cy="576263"/>
          </a:xfrm>
          <a:prstGeom prst="rect">
            <a:avLst/>
          </a:prstGeom>
          <a:noFill/>
          <a:ln w="9525" algn="ctr">
            <a:solidFill>
              <a:srgbClr val="CC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3586162" cy="6413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Что делать?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5508625" y="981075"/>
            <a:ext cx="2808288" cy="576263"/>
          </a:xfrm>
          <a:prstGeom prst="rect">
            <a:avLst/>
          </a:prstGeom>
          <a:noFill/>
          <a:ln w="9525" algn="ctr">
            <a:solidFill>
              <a:srgbClr val="CC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076825" y="908050"/>
            <a:ext cx="3743325" cy="6413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FF0066"/>
                </a:solidFill>
              </a:rPr>
              <a:t>Не делать!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50825" y="1773238"/>
            <a:ext cx="4249738" cy="590550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1. Смазать присосавшегося клеща жиром (вазелином, кремом, подсолн. маслом)</a:t>
            </a:r>
          </a:p>
        </p:txBody>
      </p:sp>
      <p:pic>
        <p:nvPicPr>
          <p:cNvPr id="10249" name="Picture 9" descr="img6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09585">
            <a:off x="4427538" y="1557338"/>
            <a:ext cx="935037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0825" y="2565400"/>
            <a:ext cx="3816350" cy="346075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2.Подождать 12-20 минут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50825" y="3068638"/>
            <a:ext cx="3816350" cy="835025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3. Нитяной петлёй или пинцетом осторожно вытягивать клеща, покачивая из стороны в сторону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50825" y="4076700"/>
            <a:ext cx="3816350" cy="346075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4.Стараться не разрушить клеща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50825" y="4581525"/>
            <a:ext cx="3816350" cy="590550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5.Снятого клеща сжечь или залить кипятком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50825" y="5373688"/>
            <a:ext cx="3816350" cy="590550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6. Место укуса обработать спиртом, йодом, перекисью водорода и т.д.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50825" y="6165850"/>
            <a:ext cx="3889375" cy="346075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7. </a:t>
            </a:r>
            <a:r>
              <a:rPr lang="ru-RU" sz="1600"/>
              <a:t>Вымыть</a:t>
            </a:r>
            <a:r>
              <a:rPr lang="ru-RU" sz="1400"/>
              <a:t>  руки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508625" y="2060575"/>
            <a:ext cx="3024188" cy="3022600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66"/>
                </a:solidFill>
              </a:rPr>
              <a:t>Нельзя раздавливать </a:t>
            </a:r>
            <a:r>
              <a:rPr lang="ru-RU"/>
              <a:t>клеща, т.к. можно заразиться вирусом , содержащемся в его внутренних органах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>
            <a:off x="5292725" y="1628775"/>
            <a:ext cx="3311525" cy="403225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5724525" y="1700213"/>
            <a:ext cx="2951163" cy="4033837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259" name="Picture 19" descr="img6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5978525"/>
            <a:ext cx="849313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0" name="Picture 20" descr="img6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60099">
            <a:off x="3708400" y="4076700"/>
            <a:ext cx="56515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1" name="Picture 21" descr="img6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4663" y="4437063"/>
            <a:ext cx="7889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 descr="img65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63938" y="2420938"/>
            <a:ext cx="84931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3" name="Picture 23" descr="img68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1638" y="3068638"/>
            <a:ext cx="700087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2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7" grpId="0" animBg="1"/>
      <p:bldP spid="10248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331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Оформление по умолчанию</vt:lpstr>
      <vt:lpstr>Слайд 1</vt:lpstr>
      <vt:lpstr>Слайд 2</vt:lpstr>
      <vt:lpstr>Источники вируса энцефалита</vt:lpstr>
      <vt:lpstr>Переносчики вируса</vt:lpstr>
      <vt:lpstr>Слайд 5</vt:lpstr>
      <vt:lpstr>Условия заражения</vt:lpstr>
      <vt:lpstr>Как развивается заболевание?</vt:lpstr>
      <vt:lpstr>Осложнения клещевого энцефалита</vt:lpstr>
      <vt:lpstr>Первая помощь при укусе клеща</vt:lpstr>
      <vt:lpstr>Профилактика клещевого энцефалита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Клещевой  энцефалит ( таёжный энцефалит)</dc:title>
  <dc:creator>Елена</dc:creator>
  <cp:lastModifiedBy>User</cp:lastModifiedBy>
  <cp:revision>18</cp:revision>
  <dcterms:created xsi:type="dcterms:W3CDTF">2007-05-01T11:28:49Z</dcterms:created>
  <dcterms:modified xsi:type="dcterms:W3CDTF">2023-04-21T09:28:06Z</dcterms:modified>
</cp:coreProperties>
</file>